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96" r:id="rId2"/>
    <p:sldId id="310" r:id="rId3"/>
    <p:sldId id="317" r:id="rId4"/>
    <p:sldId id="311" r:id="rId5"/>
    <p:sldId id="324" r:id="rId6"/>
    <p:sldId id="325" r:id="rId7"/>
    <p:sldId id="326" r:id="rId8"/>
    <p:sldId id="328" r:id="rId9"/>
    <p:sldId id="322" r:id="rId10"/>
    <p:sldId id="319" r:id="rId11"/>
    <p:sldId id="303" r:id="rId12"/>
    <p:sldId id="309" r:id="rId13"/>
  </p:sldIdLst>
  <p:sldSz cx="9144000" cy="6858000" type="screen4x3"/>
  <p:notesSz cx="6858000" cy="9144000"/>
  <p:defaultTextStyle>
    <a:defPPr>
      <a:defRPr lang="de-DE"/>
    </a:defPPr>
    <a:lvl1pPr algn="l" rtl="0" fontAlgn="base">
      <a:lnSpc>
        <a:spcPct val="90000"/>
      </a:lnSpc>
      <a:spcBef>
        <a:spcPct val="50000"/>
      </a:spcBef>
      <a:spcAft>
        <a:spcPct val="0"/>
      </a:spcAft>
      <a:buClr>
        <a:schemeClr val="accent1"/>
      </a:buClr>
      <a:buFont typeface="Wingdings" pitchFamily="2" charset="2"/>
      <a:defRPr kern="1200">
        <a:solidFill>
          <a:schemeClr val="tx1"/>
        </a:solidFill>
        <a:latin typeface="Frutiger LT 55 Roman" pitchFamily="34" charset="0"/>
        <a:ea typeface="ＭＳ Ｐゴシック" pitchFamily="34" charset="-128"/>
        <a:cs typeface="+mn-cs"/>
      </a:defRPr>
    </a:lvl1pPr>
    <a:lvl2pPr marL="457200" algn="l" rtl="0" fontAlgn="base">
      <a:lnSpc>
        <a:spcPct val="90000"/>
      </a:lnSpc>
      <a:spcBef>
        <a:spcPct val="50000"/>
      </a:spcBef>
      <a:spcAft>
        <a:spcPct val="0"/>
      </a:spcAft>
      <a:buClr>
        <a:schemeClr val="accent1"/>
      </a:buClr>
      <a:buFont typeface="Wingdings" pitchFamily="2" charset="2"/>
      <a:defRPr kern="1200">
        <a:solidFill>
          <a:schemeClr val="tx1"/>
        </a:solidFill>
        <a:latin typeface="Frutiger LT 55 Roman" pitchFamily="34" charset="0"/>
        <a:ea typeface="ＭＳ Ｐゴシック" pitchFamily="34" charset="-128"/>
        <a:cs typeface="+mn-cs"/>
      </a:defRPr>
    </a:lvl2pPr>
    <a:lvl3pPr marL="914400" algn="l" rtl="0" fontAlgn="base">
      <a:lnSpc>
        <a:spcPct val="90000"/>
      </a:lnSpc>
      <a:spcBef>
        <a:spcPct val="50000"/>
      </a:spcBef>
      <a:spcAft>
        <a:spcPct val="0"/>
      </a:spcAft>
      <a:buClr>
        <a:schemeClr val="accent1"/>
      </a:buClr>
      <a:buFont typeface="Wingdings" pitchFamily="2" charset="2"/>
      <a:defRPr kern="1200">
        <a:solidFill>
          <a:schemeClr val="tx1"/>
        </a:solidFill>
        <a:latin typeface="Frutiger LT 55 Roman" pitchFamily="34" charset="0"/>
        <a:ea typeface="ＭＳ Ｐゴシック" pitchFamily="34" charset="-128"/>
        <a:cs typeface="+mn-cs"/>
      </a:defRPr>
    </a:lvl3pPr>
    <a:lvl4pPr marL="1371600" algn="l" rtl="0" fontAlgn="base">
      <a:lnSpc>
        <a:spcPct val="90000"/>
      </a:lnSpc>
      <a:spcBef>
        <a:spcPct val="50000"/>
      </a:spcBef>
      <a:spcAft>
        <a:spcPct val="0"/>
      </a:spcAft>
      <a:buClr>
        <a:schemeClr val="accent1"/>
      </a:buClr>
      <a:buFont typeface="Wingdings" pitchFamily="2" charset="2"/>
      <a:defRPr kern="1200">
        <a:solidFill>
          <a:schemeClr val="tx1"/>
        </a:solidFill>
        <a:latin typeface="Frutiger LT 55 Roman" pitchFamily="34" charset="0"/>
        <a:ea typeface="ＭＳ Ｐゴシック" pitchFamily="34" charset="-128"/>
        <a:cs typeface="+mn-cs"/>
      </a:defRPr>
    </a:lvl4pPr>
    <a:lvl5pPr marL="1828800" algn="l" rtl="0" fontAlgn="base">
      <a:lnSpc>
        <a:spcPct val="90000"/>
      </a:lnSpc>
      <a:spcBef>
        <a:spcPct val="50000"/>
      </a:spcBef>
      <a:spcAft>
        <a:spcPct val="0"/>
      </a:spcAft>
      <a:buClr>
        <a:schemeClr val="accent1"/>
      </a:buClr>
      <a:buFont typeface="Wingdings" pitchFamily="2" charset="2"/>
      <a:defRPr kern="1200">
        <a:solidFill>
          <a:schemeClr val="tx1"/>
        </a:solidFill>
        <a:latin typeface="Frutiger LT 55 Roman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utiger LT 55 Roman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utiger LT 55 Roman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utiger LT 55 Roman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utiger LT 55 Roman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FDCFF"/>
    <a:srgbClr val="014B58"/>
    <a:srgbClr val="004A54"/>
    <a:srgbClr val="00535E"/>
    <a:srgbClr val="00467F"/>
    <a:srgbClr val="015CA1"/>
    <a:srgbClr val="D2AA50"/>
    <a:srgbClr val="966400"/>
    <a:srgbClr val="FFD700"/>
    <a:srgbClr val="FF8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75" autoAdjust="0"/>
  </p:normalViewPr>
  <p:slideViewPr>
    <p:cSldViewPr>
      <p:cViewPr>
        <p:scale>
          <a:sx n="66" d="100"/>
          <a:sy n="66" d="100"/>
        </p:scale>
        <p:origin x="216" y="-84"/>
      </p:cViewPr>
      <p:guideLst>
        <p:guide orient="horz" pos="346"/>
        <p:guide pos="385"/>
      </p:guideLst>
    </p:cSldViewPr>
  </p:slideViewPr>
  <p:outlineViewPr>
    <p:cViewPr>
      <p:scale>
        <a:sx n="33" d="100"/>
        <a:sy n="33" d="100"/>
      </p:scale>
      <p:origin x="0" y="14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D04F04-6764-440E-9E73-6287ABD3D134}" type="doc">
      <dgm:prSet loTypeId="urn:microsoft.com/office/officeart/2005/8/layout/cycle3" loCatId="cycle" qsTypeId="urn:microsoft.com/office/officeart/2005/8/quickstyle/3d6" qsCatId="3D" csTypeId="urn:microsoft.com/office/officeart/2005/8/colors/accent2_2" csCatId="accent2" phldr="1"/>
      <dgm:spPr/>
      <dgm:t>
        <a:bodyPr/>
        <a:lstStyle/>
        <a:p>
          <a:endParaRPr lang="de-DE"/>
        </a:p>
      </dgm:t>
    </dgm:pt>
    <dgm:pt modelId="{E764274E-C611-4BD4-8A8A-0AEA87BC85BB}">
      <dgm:prSet phldrT="[Text]" custT="1"/>
      <dgm:spPr/>
      <dgm:t>
        <a:bodyPr/>
        <a:lstStyle/>
        <a:p>
          <a:r>
            <a:rPr lang="de-DE" sz="2200" b="1" dirty="0" smtClean="0"/>
            <a:t>Entwicklung</a:t>
          </a:r>
          <a:endParaRPr lang="de-DE" sz="2200" b="1" dirty="0"/>
        </a:p>
      </dgm:t>
    </dgm:pt>
    <dgm:pt modelId="{6185F21F-6FF9-4EC6-8D89-4154B44E95DD}" type="parTrans" cxnId="{16DD2D94-CE0A-4B53-ADE7-7F94C64B84E7}">
      <dgm:prSet/>
      <dgm:spPr/>
      <dgm:t>
        <a:bodyPr/>
        <a:lstStyle/>
        <a:p>
          <a:endParaRPr lang="de-DE"/>
        </a:p>
      </dgm:t>
    </dgm:pt>
    <dgm:pt modelId="{0DFEC2D1-11CF-408D-B536-E5832E4CD8D2}" type="sibTrans" cxnId="{16DD2D94-CE0A-4B53-ADE7-7F94C64B84E7}">
      <dgm:prSet/>
      <dgm:spPr/>
      <dgm:t>
        <a:bodyPr/>
        <a:lstStyle/>
        <a:p>
          <a:endParaRPr lang="de-DE"/>
        </a:p>
      </dgm:t>
    </dgm:pt>
    <dgm:pt modelId="{499EDE0F-2DA4-4434-958A-96CBA34AD542}">
      <dgm:prSet phldrT="[Text]" custT="1"/>
      <dgm:spPr/>
      <dgm:t>
        <a:bodyPr/>
        <a:lstStyle/>
        <a:p>
          <a:r>
            <a:rPr lang="de-DE" sz="2200" b="1" dirty="0" smtClean="0"/>
            <a:t>Material-bearbeitung</a:t>
          </a:r>
          <a:endParaRPr lang="de-DE" sz="2200" b="1" dirty="0"/>
        </a:p>
      </dgm:t>
    </dgm:pt>
    <dgm:pt modelId="{037FE413-4004-4050-A7AD-8845EF5674A5}" type="parTrans" cxnId="{725D1FB1-1AD1-41C6-ADE0-B34B42C612D3}">
      <dgm:prSet/>
      <dgm:spPr/>
      <dgm:t>
        <a:bodyPr/>
        <a:lstStyle/>
        <a:p>
          <a:endParaRPr lang="de-DE"/>
        </a:p>
      </dgm:t>
    </dgm:pt>
    <dgm:pt modelId="{CD970691-EF80-4C42-A5AB-764795123342}" type="sibTrans" cxnId="{725D1FB1-1AD1-41C6-ADE0-B34B42C612D3}">
      <dgm:prSet/>
      <dgm:spPr/>
      <dgm:t>
        <a:bodyPr/>
        <a:lstStyle/>
        <a:p>
          <a:endParaRPr lang="de-DE"/>
        </a:p>
      </dgm:t>
    </dgm:pt>
    <dgm:pt modelId="{C3B023B3-ED93-453C-B915-476732327E81}">
      <dgm:prSet phldrT="[Text]" custT="1"/>
      <dgm:spPr/>
      <dgm:t>
        <a:bodyPr/>
        <a:lstStyle/>
        <a:p>
          <a:r>
            <a:rPr lang="de-DE" sz="2200" b="1" dirty="0" err="1" smtClean="0"/>
            <a:t>Endbearbei-tung</a:t>
          </a:r>
          <a:endParaRPr lang="de-DE" sz="2200" b="1" dirty="0"/>
        </a:p>
      </dgm:t>
    </dgm:pt>
    <dgm:pt modelId="{AE1D7437-4370-4ED7-B21B-1D383D828CAC}" type="parTrans" cxnId="{5E1B64ED-3F8E-4620-8F47-0F5E72270548}">
      <dgm:prSet/>
      <dgm:spPr/>
      <dgm:t>
        <a:bodyPr/>
        <a:lstStyle/>
        <a:p>
          <a:endParaRPr lang="de-DE"/>
        </a:p>
      </dgm:t>
    </dgm:pt>
    <dgm:pt modelId="{74857C47-9D08-486C-8C1F-C59A19E2E7D3}" type="sibTrans" cxnId="{5E1B64ED-3F8E-4620-8F47-0F5E72270548}">
      <dgm:prSet/>
      <dgm:spPr/>
      <dgm:t>
        <a:bodyPr/>
        <a:lstStyle/>
        <a:p>
          <a:endParaRPr lang="de-DE"/>
        </a:p>
      </dgm:t>
    </dgm:pt>
    <dgm:pt modelId="{8A3F70FC-F294-4336-96E4-45A93D355EE8}">
      <dgm:prSet phldrT="[Text]" custT="1"/>
      <dgm:spPr/>
      <dgm:t>
        <a:bodyPr/>
        <a:lstStyle/>
        <a:p>
          <a:r>
            <a:rPr lang="de-DE" sz="2200" b="1" dirty="0" smtClean="0"/>
            <a:t>Nutzungs-zeit</a:t>
          </a:r>
          <a:endParaRPr lang="de-DE" sz="2200" b="1" dirty="0"/>
        </a:p>
      </dgm:t>
    </dgm:pt>
    <dgm:pt modelId="{57AB0F34-A8DB-405C-9669-59B34C860AAD}" type="parTrans" cxnId="{24D41D6B-E929-437E-B00B-456BDB09905E}">
      <dgm:prSet/>
      <dgm:spPr/>
      <dgm:t>
        <a:bodyPr/>
        <a:lstStyle/>
        <a:p>
          <a:endParaRPr lang="de-DE"/>
        </a:p>
      </dgm:t>
    </dgm:pt>
    <dgm:pt modelId="{D0364FFC-8D70-4330-8E4A-7DF7DA49541F}" type="sibTrans" cxnId="{24D41D6B-E929-437E-B00B-456BDB09905E}">
      <dgm:prSet/>
      <dgm:spPr/>
      <dgm:t>
        <a:bodyPr/>
        <a:lstStyle/>
        <a:p>
          <a:endParaRPr lang="de-DE"/>
        </a:p>
      </dgm:t>
    </dgm:pt>
    <dgm:pt modelId="{6A4AB0BA-BC9A-402F-B27B-433C62691880}">
      <dgm:prSet phldrT="[Text]" custT="1"/>
      <dgm:spPr/>
      <dgm:t>
        <a:bodyPr/>
        <a:lstStyle/>
        <a:p>
          <a:r>
            <a:rPr lang="de-DE" sz="2200" b="1" dirty="0" smtClean="0"/>
            <a:t>Recycling</a:t>
          </a:r>
          <a:endParaRPr lang="de-DE" sz="2200" b="1" dirty="0"/>
        </a:p>
      </dgm:t>
    </dgm:pt>
    <dgm:pt modelId="{2D8066F0-F5C1-4AAB-9E8F-CA703D81A174}" type="parTrans" cxnId="{687ACDB2-27AD-4510-8E53-54DD8F5320A4}">
      <dgm:prSet/>
      <dgm:spPr/>
      <dgm:t>
        <a:bodyPr/>
        <a:lstStyle/>
        <a:p>
          <a:endParaRPr lang="de-DE"/>
        </a:p>
      </dgm:t>
    </dgm:pt>
    <dgm:pt modelId="{0E3ECE8A-6FC5-4C81-82E1-1DFCE29BAF9B}" type="sibTrans" cxnId="{687ACDB2-27AD-4510-8E53-54DD8F5320A4}">
      <dgm:prSet/>
      <dgm:spPr/>
      <dgm:t>
        <a:bodyPr/>
        <a:lstStyle/>
        <a:p>
          <a:endParaRPr lang="de-DE"/>
        </a:p>
      </dgm:t>
    </dgm:pt>
    <dgm:pt modelId="{73135F42-AFF0-44FB-9746-9924311C74A2}">
      <dgm:prSet phldrT="[Text]" custT="1"/>
      <dgm:spPr/>
      <dgm:t>
        <a:bodyPr/>
        <a:lstStyle/>
        <a:p>
          <a:r>
            <a:rPr lang="de-DE" sz="2200" b="1" dirty="0" smtClean="0"/>
            <a:t>Montage</a:t>
          </a:r>
          <a:endParaRPr lang="de-DE" sz="2200" b="1" dirty="0"/>
        </a:p>
      </dgm:t>
    </dgm:pt>
    <dgm:pt modelId="{BE1050DA-F494-4816-8178-70C6A1140B04}" type="parTrans" cxnId="{8EA1C017-5DB7-42CF-AFE2-0DA89E1F26A4}">
      <dgm:prSet/>
      <dgm:spPr/>
      <dgm:t>
        <a:bodyPr/>
        <a:lstStyle/>
        <a:p>
          <a:endParaRPr lang="de-DE"/>
        </a:p>
      </dgm:t>
    </dgm:pt>
    <dgm:pt modelId="{D07408C8-D6B3-4DCD-A649-1E20F6F33903}" type="sibTrans" cxnId="{8EA1C017-5DB7-42CF-AFE2-0DA89E1F26A4}">
      <dgm:prSet/>
      <dgm:spPr/>
      <dgm:t>
        <a:bodyPr/>
        <a:lstStyle/>
        <a:p>
          <a:endParaRPr lang="de-DE"/>
        </a:p>
      </dgm:t>
    </dgm:pt>
    <dgm:pt modelId="{0BD01D42-D933-4125-A463-A5A67482271C}">
      <dgm:prSet phldrT="[Text]" custT="1"/>
      <dgm:spPr/>
      <dgm:t>
        <a:bodyPr/>
        <a:lstStyle/>
        <a:p>
          <a:r>
            <a:rPr lang="de-DE" sz="2200" b="1" dirty="0" smtClean="0"/>
            <a:t>Rohmaterial-gewinnung</a:t>
          </a:r>
          <a:endParaRPr lang="de-DE" sz="2200" b="1" dirty="0"/>
        </a:p>
      </dgm:t>
    </dgm:pt>
    <dgm:pt modelId="{0BE6CEDD-95C9-45F7-B296-A3A7C5F363F4}" type="parTrans" cxnId="{626F1963-AFD0-443D-8692-92818DEC368A}">
      <dgm:prSet/>
      <dgm:spPr/>
      <dgm:t>
        <a:bodyPr/>
        <a:lstStyle/>
        <a:p>
          <a:endParaRPr lang="de-DE"/>
        </a:p>
      </dgm:t>
    </dgm:pt>
    <dgm:pt modelId="{640D4018-7ACB-4257-B6E4-6219F89DC753}" type="sibTrans" cxnId="{626F1963-AFD0-443D-8692-92818DEC368A}">
      <dgm:prSet/>
      <dgm:spPr/>
      <dgm:t>
        <a:bodyPr/>
        <a:lstStyle/>
        <a:p>
          <a:endParaRPr lang="de-DE"/>
        </a:p>
      </dgm:t>
    </dgm:pt>
    <dgm:pt modelId="{051ECA61-871C-486B-AF00-88F67534344E}" type="pres">
      <dgm:prSet presAssocID="{A4D04F04-6764-440E-9E73-6287ABD3D13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A0D56C8A-9AFB-4531-BC1F-7AEB84F7D5BA}" type="pres">
      <dgm:prSet presAssocID="{A4D04F04-6764-440E-9E73-6287ABD3D134}" presName="cycle" presStyleCnt="0"/>
      <dgm:spPr/>
      <dgm:t>
        <a:bodyPr/>
        <a:lstStyle/>
        <a:p>
          <a:endParaRPr lang="de-DE"/>
        </a:p>
      </dgm:t>
    </dgm:pt>
    <dgm:pt modelId="{CFA83664-99F6-43A5-AEEC-9B1A0648BC9E}" type="pres">
      <dgm:prSet presAssocID="{E764274E-C611-4BD4-8A8A-0AEA87BC85BB}" presName="nodeFirst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AB529DC-8D67-4497-98DD-23A86C122F19}" type="pres">
      <dgm:prSet presAssocID="{0DFEC2D1-11CF-408D-B536-E5832E4CD8D2}" presName="sibTransFirstNode" presStyleLbl="bgShp" presStyleIdx="0" presStyleCnt="1"/>
      <dgm:spPr/>
      <dgm:t>
        <a:bodyPr/>
        <a:lstStyle/>
        <a:p>
          <a:endParaRPr lang="de-DE"/>
        </a:p>
      </dgm:t>
    </dgm:pt>
    <dgm:pt modelId="{7981E78D-A6AB-4194-8D69-05B4CDEBA09E}" type="pres">
      <dgm:prSet presAssocID="{0BD01D42-D933-4125-A463-A5A67482271C}" presName="nodeFollowingNodes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000F77B-EB31-413E-B839-21825F26EF8C}" type="pres">
      <dgm:prSet presAssocID="{499EDE0F-2DA4-4434-958A-96CBA34AD542}" presName="nodeFollowingNodes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686CF4F-458A-4163-94E3-4BC8220BED6C}" type="pres">
      <dgm:prSet presAssocID="{C3B023B3-ED93-453C-B915-476732327E81}" presName="nodeFollowingNodes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EDD4CF9-8D95-43E5-9102-8BD5140C11E6}" type="pres">
      <dgm:prSet presAssocID="{73135F42-AFF0-44FB-9746-9924311C74A2}" presName="nodeFollowingNodes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8C4DA48-0A5B-4A46-BE92-4E41CBD1D9DD}" type="pres">
      <dgm:prSet presAssocID="{8A3F70FC-F294-4336-96E4-45A93D355EE8}" presName="nodeFollowingNodes" presStyleLbl="node1" presStyleIdx="5" presStyleCnt="7" custRadScaleRad="100835" custRadScaleInc="21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028F15F-FFE4-45E4-88A1-E578EA34CB74}" type="pres">
      <dgm:prSet presAssocID="{6A4AB0BA-BC9A-402F-B27B-433C62691880}" presName="nodeFollowingNodes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725D1FB1-1AD1-41C6-ADE0-B34B42C612D3}" srcId="{A4D04F04-6764-440E-9E73-6287ABD3D134}" destId="{499EDE0F-2DA4-4434-958A-96CBA34AD542}" srcOrd="2" destOrd="0" parTransId="{037FE413-4004-4050-A7AD-8845EF5674A5}" sibTransId="{CD970691-EF80-4C42-A5AB-764795123342}"/>
    <dgm:cxn modelId="{599EE573-8B92-4EE2-8C04-0EE2F6014F5F}" type="presOf" srcId="{8A3F70FC-F294-4336-96E4-45A93D355EE8}" destId="{58C4DA48-0A5B-4A46-BE92-4E41CBD1D9DD}" srcOrd="0" destOrd="0" presId="urn:microsoft.com/office/officeart/2005/8/layout/cycle3"/>
    <dgm:cxn modelId="{8EA1C017-5DB7-42CF-AFE2-0DA89E1F26A4}" srcId="{A4D04F04-6764-440E-9E73-6287ABD3D134}" destId="{73135F42-AFF0-44FB-9746-9924311C74A2}" srcOrd="4" destOrd="0" parTransId="{BE1050DA-F494-4816-8178-70C6A1140B04}" sibTransId="{D07408C8-D6B3-4DCD-A649-1E20F6F33903}"/>
    <dgm:cxn modelId="{24D41D6B-E929-437E-B00B-456BDB09905E}" srcId="{A4D04F04-6764-440E-9E73-6287ABD3D134}" destId="{8A3F70FC-F294-4336-96E4-45A93D355EE8}" srcOrd="5" destOrd="0" parTransId="{57AB0F34-A8DB-405C-9669-59B34C860AAD}" sibTransId="{D0364FFC-8D70-4330-8E4A-7DF7DA49541F}"/>
    <dgm:cxn modelId="{626F1963-AFD0-443D-8692-92818DEC368A}" srcId="{A4D04F04-6764-440E-9E73-6287ABD3D134}" destId="{0BD01D42-D933-4125-A463-A5A67482271C}" srcOrd="1" destOrd="0" parTransId="{0BE6CEDD-95C9-45F7-B296-A3A7C5F363F4}" sibTransId="{640D4018-7ACB-4257-B6E4-6219F89DC753}"/>
    <dgm:cxn modelId="{A6EE14D6-2CFF-4130-914F-2E4D49CA9F90}" type="presOf" srcId="{C3B023B3-ED93-453C-B915-476732327E81}" destId="{D686CF4F-458A-4163-94E3-4BC8220BED6C}" srcOrd="0" destOrd="0" presId="urn:microsoft.com/office/officeart/2005/8/layout/cycle3"/>
    <dgm:cxn modelId="{F8F62AC7-7C0D-480E-A329-9E64E73363DE}" type="presOf" srcId="{A4D04F04-6764-440E-9E73-6287ABD3D134}" destId="{051ECA61-871C-486B-AF00-88F67534344E}" srcOrd="0" destOrd="0" presId="urn:microsoft.com/office/officeart/2005/8/layout/cycle3"/>
    <dgm:cxn modelId="{11B218B3-94F8-49EC-BBA9-C9041A4C4A60}" type="presOf" srcId="{0BD01D42-D933-4125-A463-A5A67482271C}" destId="{7981E78D-A6AB-4194-8D69-05B4CDEBA09E}" srcOrd="0" destOrd="0" presId="urn:microsoft.com/office/officeart/2005/8/layout/cycle3"/>
    <dgm:cxn modelId="{073F3310-A4B4-4601-B999-FF0EB09F49DC}" type="presOf" srcId="{6A4AB0BA-BC9A-402F-B27B-433C62691880}" destId="{3028F15F-FFE4-45E4-88A1-E578EA34CB74}" srcOrd="0" destOrd="0" presId="urn:microsoft.com/office/officeart/2005/8/layout/cycle3"/>
    <dgm:cxn modelId="{9E73B824-6EDF-4ACA-8801-261344D330A1}" type="presOf" srcId="{0DFEC2D1-11CF-408D-B536-E5832E4CD8D2}" destId="{DAB529DC-8D67-4497-98DD-23A86C122F19}" srcOrd="0" destOrd="0" presId="urn:microsoft.com/office/officeart/2005/8/layout/cycle3"/>
    <dgm:cxn modelId="{687ACDB2-27AD-4510-8E53-54DD8F5320A4}" srcId="{A4D04F04-6764-440E-9E73-6287ABD3D134}" destId="{6A4AB0BA-BC9A-402F-B27B-433C62691880}" srcOrd="6" destOrd="0" parTransId="{2D8066F0-F5C1-4AAB-9E8F-CA703D81A174}" sibTransId="{0E3ECE8A-6FC5-4C81-82E1-1DFCE29BAF9B}"/>
    <dgm:cxn modelId="{F3A735F9-9F38-4F69-A647-4260FF766EE4}" type="presOf" srcId="{499EDE0F-2DA4-4434-958A-96CBA34AD542}" destId="{F000F77B-EB31-413E-B839-21825F26EF8C}" srcOrd="0" destOrd="0" presId="urn:microsoft.com/office/officeart/2005/8/layout/cycle3"/>
    <dgm:cxn modelId="{D5DE0177-6F7E-4103-BAD8-78CF84C0DDF2}" type="presOf" srcId="{E764274E-C611-4BD4-8A8A-0AEA87BC85BB}" destId="{CFA83664-99F6-43A5-AEEC-9B1A0648BC9E}" srcOrd="0" destOrd="0" presId="urn:microsoft.com/office/officeart/2005/8/layout/cycle3"/>
    <dgm:cxn modelId="{16DD2D94-CE0A-4B53-ADE7-7F94C64B84E7}" srcId="{A4D04F04-6764-440E-9E73-6287ABD3D134}" destId="{E764274E-C611-4BD4-8A8A-0AEA87BC85BB}" srcOrd="0" destOrd="0" parTransId="{6185F21F-6FF9-4EC6-8D89-4154B44E95DD}" sibTransId="{0DFEC2D1-11CF-408D-B536-E5832E4CD8D2}"/>
    <dgm:cxn modelId="{5E1B64ED-3F8E-4620-8F47-0F5E72270548}" srcId="{A4D04F04-6764-440E-9E73-6287ABD3D134}" destId="{C3B023B3-ED93-453C-B915-476732327E81}" srcOrd="3" destOrd="0" parTransId="{AE1D7437-4370-4ED7-B21B-1D383D828CAC}" sibTransId="{74857C47-9D08-486C-8C1F-C59A19E2E7D3}"/>
    <dgm:cxn modelId="{3360A533-F9EC-4DBD-8083-29507CE966B0}" type="presOf" srcId="{73135F42-AFF0-44FB-9746-9924311C74A2}" destId="{5EDD4CF9-8D95-43E5-9102-8BD5140C11E6}" srcOrd="0" destOrd="0" presId="urn:microsoft.com/office/officeart/2005/8/layout/cycle3"/>
    <dgm:cxn modelId="{DFDE4E76-85A4-479F-BA45-86797750FA43}" type="presParOf" srcId="{051ECA61-871C-486B-AF00-88F67534344E}" destId="{A0D56C8A-9AFB-4531-BC1F-7AEB84F7D5BA}" srcOrd="0" destOrd="0" presId="urn:microsoft.com/office/officeart/2005/8/layout/cycle3"/>
    <dgm:cxn modelId="{5C600B8B-4FF6-416C-B0F8-53EFC24FC660}" type="presParOf" srcId="{A0D56C8A-9AFB-4531-BC1F-7AEB84F7D5BA}" destId="{CFA83664-99F6-43A5-AEEC-9B1A0648BC9E}" srcOrd="0" destOrd="0" presId="urn:microsoft.com/office/officeart/2005/8/layout/cycle3"/>
    <dgm:cxn modelId="{EDCC5862-151A-456A-AEBD-D2CB196133F2}" type="presParOf" srcId="{A0D56C8A-9AFB-4531-BC1F-7AEB84F7D5BA}" destId="{DAB529DC-8D67-4497-98DD-23A86C122F19}" srcOrd="1" destOrd="0" presId="urn:microsoft.com/office/officeart/2005/8/layout/cycle3"/>
    <dgm:cxn modelId="{07920126-307B-4A99-96C7-D079B6EFC328}" type="presParOf" srcId="{A0D56C8A-9AFB-4531-BC1F-7AEB84F7D5BA}" destId="{7981E78D-A6AB-4194-8D69-05B4CDEBA09E}" srcOrd="2" destOrd="0" presId="urn:microsoft.com/office/officeart/2005/8/layout/cycle3"/>
    <dgm:cxn modelId="{C82985AA-BADF-41AF-807A-61E21AFABA95}" type="presParOf" srcId="{A0D56C8A-9AFB-4531-BC1F-7AEB84F7D5BA}" destId="{F000F77B-EB31-413E-B839-21825F26EF8C}" srcOrd="3" destOrd="0" presId="urn:microsoft.com/office/officeart/2005/8/layout/cycle3"/>
    <dgm:cxn modelId="{F3B9558D-1F00-4314-B14B-5691D5B72BE8}" type="presParOf" srcId="{A0D56C8A-9AFB-4531-BC1F-7AEB84F7D5BA}" destId="{D686CF4F-458A-4163-94E3-4BC8220BED6C}" srcOrd="4" destOrd="0" presId="urn:microsoft.com/office/officeart/2005/8/layout/cycle3"/>
    <dgm:cxn modelId="{8CE24C0A-7C3E-41CE-9187-018FA1DF0F52}" type="presParOf" srcId="{A0D56C8A-9AFB-4531-BC1F-7AEB84F7D5BA}" destId="{5EDD4CF9-8D95-43E5-9102-8BD5140C11E6}" srcOrd="5" destOrd="0" presId="urn:microsoft.com/office/officeart/2005/8/layout/cycle3"/>
    <dgm:cxn modelId="{A6954930-D37F-4021-9474-E5E24330C63A}" type="presParOf" srcId="{A0D56C8A-9AFB-4531-BC1F-7AEB84F7D5BA}" destId="{58C4DA48-0A5B-4A46-BE92-4E41CBD1D9DD}" srcOrd="6" destOrd="0" presId="urn:microsoft.com/office/officeart/2005/8/layout/cycle3"/>
    <dgm:cxn modelId="{30259DEE-46AE-45CE-8C25-4AB35D5DF946}" type="presParOf" srcId="{A0D56C8A-9AFB-4531-BC1F-7AEB84F7D5BA}" destId="{3028F15F-FFE4-45E4-88A1-E578EA34CB74}" srcOrd="7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B529DC-8D67-4497-98DD-23A86C122F19}">
      <dsp:nvSpPr>
        <dsp:cNvPr id="0" name=""/>
        <dsp:cNvSpPr/>
      </dsp:nvSpPr>
      <dsp:spPr>
        <a:xfrm>
          <a:off x="1346568" y="-38391"/>
          <a:ext cx="6091839" cy="6091839"/>
        </a:xfrm>
        <a:prstGeom prst="circularArrow">
          <a:avLst>
            <a:gd name="adj1" fmla="val 5544"/>
            <a:gd name="adj2" fmla="val 330680"/>
            <a:gd name="adj3" fmla="val 14495473"/>
            <a:gd name="adj4" fmla="val 16961852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A83664-99F6-43A5-AEEC-9B1A0648BC9E}">
      <dsp:nvSpPr>
        <dsp:cNvPr id="0" name=""/>
        <dsp:cNvSpPr/>
      </dsp:nvSpPr>
      <dsp:spPr>
        <a:xfrm>
          <a:off x="3430558" y="1898"/>
          <a:ext cx="1923858" cy="96192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1" kern="1200" dirty="0" smtClean="0"/>
            <a:t>Entwicklung</a:t>
          </a:r>
          <a:endParaRPr lang="de-DE" sz="2200" b="1" kern="1200" dirty="0"/>
        </a:p>
      </dsp:txBody>
      <dsp:txXfrm>
        <a:off x="3477516" y="48856"/>
        <a:ext cx="1829942" cy="868013"/>
      </dsp:txXfrm>
    </dsp:sp>
    <dsp:sp modelId="{7981E78D-A6AB-4194-8D69-05B4CDEBA09E}">
      <dsp:nvSpPr>
        <dsp:cNvPr id="0" name=""/>
        <dsp:cNvSpPr/>
      </dsp:nvSpPr>
      <dsp:spPr>
        <a:xfrm>
          <a:off x="5461600" y="979996"/>
          <a:ext cx="1923858" cy="96192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1" kern="1200" dirty="0" smtClean="0"/>
            <a:t>Rohmaterial-gewinnung</a:t>
          </a:r>
          <a:endParaRPr lang="de-DE" sz="2200" b="1" kern="1200" dirty="0"/>
        </a:p>
      </dsp:txBody>
      <dsp:txXfrm>
        <a:off x="5508558" y="1026954"/>
        <a:ext cx="1829942" cy="868013"/>
      </dsp:txXfrm>
    </dsp:sp>
    <dsp:sp modelId="{F000F77B-EB31-413E-B839-21825F26EF8C}">
      <dsp:nvSpPr>
        <dsp:cNvPr id="0" name=""/>
        <dsp:cNvSpPr/>
      </dsp:nvSpPr>
      <dsp:spPr>
        <a:xfrm>
          <a:off x="5963225" y="3177762"/>
          <a:ext cx="1923858" cy="96192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1" kern="1200" dirty="0" smtClean="0"/>
            <a:t>Material-bearbeitung</a:t>
          </a:r>
          <a:endParaRPr lang="de-DE" sz="2200" b="1" kern="1200" dirty="0"/>
        </a:p>
      </dsp:txBody>
      <dsp:txXfrm>
        <a:off x="6010183" y="3224720"/>
        <a:ext cx="1829942" cy="868013"/>
      </dsp:txXfrm>
    </dsp:sp>
    <dsp:sp modelId="{D686CF4F-458A-4163-94E3-4BC8220BED6C}">
      <dsp:nvSpPr>
        <dsp:cNvPr id="0" name=""/>
        <dsp:cNvSpPr/>
      </dsp:nvSpPr>
      <dsp:spPr>
        <a:xfrm>
          <a:off x="4557701" y="4940233"/>
          <a:ext cx="1923858" cy="96192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1" kern="1200" dirty="0" err="1" smtClean="0"/>
            <a:t>Endbearbei-tung</a:t>
          </a:r>
          <a:endParaRPr lang="de-DE" sz="2200" b="1" kern="1200" dirty="0"/>
        </a:p>
      </dsp:txBody>
      <dsp:txXfrm>
        <a:off x="4604659" y="4987191"/>
        <a:ext cx="1829942" cy="868013"/>
      </dsp:txXfrm>
    </dsp:sp>
    <dsp:sp modelId="{5EDD4CF9-8D95-43E5-9102-8BD5140C11E6}">
      <dsp:nvSpPr>
        <dsp:cNvPr id="0" name=""/>
        <dsp:cNvSpPr/>
      </dsp:nvSpPr>
      <dsp:spPr>
        <a:xfrm>
          <a:off x="2303415" y="4940233"/>
          <a:ext cx="1923858" cy="96192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1" kern="1200" dirty="0" smtClean="0"/>
            <a:t>Montage</a:t>
          </a:r>
          <a:endParaRPr lang="de-DE" sz="2200" b="1" kern="1200" dirty="0"/>
        </a:p>
      </dsp:txBody>
      <dsp:txXfrm>
        <a:off x="2350373" y="4987191"/>
        <a:ext cx="1829942" cy="868013"/>
      </dsp:txXfrm>
    </dsp:sp>
    <dsp:sp modelId="{58C4DA48-0A5B-4A46-BE92-4E41CBD1D9DD}">
      <dsp:nvSpPr>
        <dsp:cNvPr id="0" name=""/>
        <dsp:cNvSpPr/>
      </dsp:nvSpPr>
      <dsp:spPr>
        <a:xfrm>
          <a:off x="875767" y="3178295"/>
          <a:ext cx="1923858" cy="96192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1" kern="1200" dirty="0" smtClean="0"/>
            <a:t>Nutzungs-zeit</a:t>
          </a:r>
          <a:endParaRPr lang="de-DE" sz="2200" b="1" kern="1200" dirty="0"/>
        </a:p>
      </dsp:txBody>
      <dsp:txXfrm>
        <a:off x="922725" y="3225253"/>
        <a:ext cx="1829942" cy="868013"/>
      </dsp:txXfrm>
    </dsp:sp>
    <dsp:sp modelId="{3028F15F-FFE4-45E4-88A1-E578EA34CB74}">
      <dsp:nvSpPr>
        <dsp:cNvPr id="0" name=""/>
        <dsp:cNvSpPr/>
      </dsp:nvSpPr>
      <dsp:spPr>
        <a:xfrm>
          <a:off x="1399517" y="979996"/>
          <a:ext cx="1923858" cy="96192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1" kern="1200" dirty="0" smtClean="0"/>
            <a:t>Recycling</a:t>
          </a:r>
          <a:endParaRPr lang="de-DE" sz="2200" b="1" kern="1200" dirty="0"/>
        </a:p>
      </dsp:txBody>
      <dsp:txXfrm>
        <a:off x="1446475" y="1026954"/>
        <a:ext cx="1829942" cy="8680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2DC2B88B-C76C-4811-BC9B-4BA8D8295234}" type="datetime1">
              <a:rPr lang="de-DE"/>
              <a:pPr>
                <a:defRPr/>
              </a:pPr>
              <a:t>19.11.2015</a:t>
            </a:fld>
            <a:endParaRPr lang="de-DE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13A77FC7-B47D-4A41-80CB-351EAC4E17B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3900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D949498F-30C7-42D5-A6E3-FEC0D9708304}" type="datetime1">
              <a:rPr lang="de-DE"/>
              <a:pPr>
                <a:defRPr/>
              </a:pPr>
              <a:t>19.11.2015</a:t>
            </a:fld>
            <a:endParaRPr lang="de-DE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Mastertextformat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CAF83C1A-88E6-48EE-B168-8F18A28E3B8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232429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9pPr>
          </a:lstStyle>
          <a:p>
            <a:fld id="{AD847D37-9CA1-4419-A533-7AC3ECA1D8A3}" type="datetime1">
              <a:rPr lang="de-DE">
                <a:latin typeface="Arial" charset="0"/>
              </a:rPr>
              <a:pPr/>
              <a:t>19.11.2015</a:t>
            </a:fld>
            <a:endParaRPr lang="de-DE">
              <a:latin typeface="Arial" charset="0"/>
            </a:endParaRPr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9pPr>
          </a:lstStyle>
          <a:p>
            <a:fld id="{EC542758-5C42-4984-9378-1CAA3C97FE6B}" type="slidenum">
              <a:rPr lang="de-DE">
                <a:latin typeface="Arial" charset="0"/>
              </a:rPr>
              <a:pPr/>
              <a:t>1</a:t>
            </a:fld>
            <a:endParaRPr lang="de-DE">
              <a:latin typeface="Arial" charset="0"/>
            </a:endParaRPr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9pPr>
          </a:lstStyle>
          <a:p>
            <a:fld id="{DE90A925-647E-42A6-A392-43A4533B85E1}" type="datetime1">
              <a:rPr lang="de-DE">
                <a:latin typeface="Arial" charset="0"/>
              </a:rPr>
              <a:pPr/>
              <a:t>19.11.2015</a:t>
            </a:fld>
            <a:endParaRPr lang="de-DE">
              <a:latin typeface="Arial" charset="0"/>
            </a:endParaRPr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9pPr>
          </a:lstStyle>
          <a:p>
            <a:fld id="{1EAC30BC-EC45-4EAA-B713-42F47FFD1F31}" type="slidenum">
              <a:rPr lang="de-DE">
                <a:latin typeface="Arial" charset="0"/>
              </a:rPr>
              <a:pPr/>
              <a:t>2</a:t>
            </a:fld>
            <a:endParaRPr lang="de-DE">
              <a:latin typeface="Arial" charset="0"/>
            </a:endParaRPr>
          </a:p>
        </p:txBody>
      </p:sp>
      <p:sp>
        <p:nvSpPr>
          <p:cNvPr id="215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9pPr>
          </a:lstStyle>
          <a:p>
            <a:fld id="{BC1BFDAE-AD6C-4C67-B8A6-3A8BB1EACFD2}" type="datetime1">
              <a:rPr lang="de-DE">
                <a:latin typeface="Arial" charset="0"/>
              </a:rPr>
              <a:pPr/>
              <a:t>19.11.2015</a:t>
            </a:fld>
            <a:endParaRPr lang="de-DE">
              <a:latin typeface="Arial" charset="0"/>
            </a:endParaRPr>
          </a:p>
        </p:txBody>
      </p:sp>
      <p:sp>
        <p:nvSpPr>
          <p:cNvPr id="3174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9pPr>
          </a:lstStyle>
          <a:p>
            <a:fld id="{78F44BA0-DFFC-49F8-BAA6-037151976A40}" type="slidenum">
              <a:rPr lang="de-DE">
                <a:latin typeface="Arial" charset="0"/>
              </a:rPr>
              <a:pPr/>
              <a:t>11</a:t>
            </a:fld>
            <a:endParaRPr lang="de-DE">
              <a:latin typeface="Arial" charset="0"/>
            </a:endParaRPr>
          </a:p>
        </p:txBody>
      </p:sp>
      <p:sp>
        <p:nvSpPr>
          <p:cNvPr id="317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9pPr>
          </a:lstStyle>
          <a:p>
            <a:fld id="{AD847D37-9CA1-4419-A533-7AC3ECA1D8A3}" type="datetime1">
              <a:rPr lang="de-DE">
                <a:latin typeface="Arial" charset="0"/>
              </a:rPr>
              <a:pPr/>
              <a:t>19.11.2015</a:t>
            </a:fld>
            <a:endParaRPr lang="de-DE">
              <a:latin typeface="Arial" charset="0"/>
            </a:endParaRPr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9pPr>
          </a:lstStyle>
          <a:p>
            <a:fld id="{EC542758-5C42-4984-9378-1CAA3C97FE6B}" type="slidenum">
              <a:rPr lang="de-DE">
                <a:latin typeface="Arial" charset="0"/>
              </a:rPr>
              <a:pPr/>
              <a:t>12</a:t>
            </a:fld>
            <a:endParaRPr lang="de-DE">
              <a:latin typeface="Arial" charset="0"/>
            </a:endParaRPr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5"/>
          <p:cNvSpPr>
            <a:spLocks noChangeArrowheads="1"/>
          </p:cNvSpPr>
          <p:nvPr userDrawn="1"/>
        </p:nvSpPr>
        <p:spPr bwMode="auto">
          <a:xfrm>
            <a:off x="0" y="-21964"/>
            <a:ext cx="9144000" cy="6879964"/>
          </a:xfrm>
          <a:prstGeom prst="rect">
            <a:avLst/>
          </a:prstGeom>
          <a:solidFill>
            <a:srgbClr val="014B58"/>
          </a:solidFill>
          <a:ln>
            <a:noFill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673100" y="6505575"/>
            <a:ext cx="19208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30000"/>
              </a:spcBef>
              <a:buClrTx/>
              <a:buFontTx/>
              <a:buNone/>
            </a:pPr>
            <a:endParaRPr lang="de-DE" sz="1000">
              <a:solidFill>
                <a:srgbClr val="646E6E"/>
              </a:solidFill>
              <a:latin typeface="Arial" charset="0"/>
            </a:endParaRPr>
          </a:p>
        </p:txBody>
      </p:sp>
      <p:sp>
        <p:nvSpPr>
          <p:cNvPr id="9" name="Rectangle 26"/>
          <p:cNvSpPr>
            <a:spLocks noChangeArrowheads="1"/>
          </p:cNvSpPr>
          <p:nvPr userDrawn="1"/>
        </p:nvSpPr>
        <p:spPr bwMode="auto">
          <a:xfrm>
            <a:off x="0" y="174125"/>
            <a:ext cx="9144000" cy="6120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139700" dist="63499" dir="7859971" algn="ctr" rotWithShape="0">
                    <a:schemeClr val="bg2">
                      <a:alpha val="29999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noProof="0" smtClean="0"/>
              <a:t>Titelmasterformat durch Klicken bearbeiten</a:t>
            </a:r>
            <a:endParaRPr lang="de-DE" noProof="0" dirty="0" smtClean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86200"/>
            <a:ext cx="7772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de-DE" noProof="0" smtClean="0"/>
              <a:t>Formatvorlage des Untertitelmasters durch Klicken bearbeiten</a:t>
            </a:r>
            <a:endParaRPr lang="de-DE" noProof="0" dirty="0" smtClean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1" r="2281"/>
          <a:stretch/>
        </p:blipFill>
        <p:spPr>
          <a:xfrm>
            <a:off x="682379" y="6381328"/>
            <a:ext cx="1548356" cy="331541"/>
          </a:xfrm>
          <a:prstGeom prst="rect">
            <a:avLst/>
          </a:prstGeom>
          <a:ln>
            <a:noFill/>
          </a:ln>
        </p:spPr>
      </p:pic>
      <p:sp>
        <p:nvSpPr>
          <p:cNvPr id="11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2000" y="6381328"/>
            <a:ext cx="5911825" cy="2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aseline="0" smtClean="0"/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Der Countdown läuft – Die neue ISO 14001 kommt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688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84163" indent="-284163">
              <a:buClr>
                <a:srgbClr val="004A54"/>
              </a:buClr>
              <a:buSzPct val="110000"/>
              <a:buFont typeface="Wingdings" panose="05000000000000000000" pitchFamily="2" charset="2"/>
              <a:buChar char="v"/>
              <a:defRPr/>
            </a:lvl1pPr>
            <a:lvl2pPr>
              <a:spcBef>
                <a:spcPts val="600"/>
              </a:spcBef>
              <a:defRPr baseline="0"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2000" y="6381328"/>
            <a:ext cx="5911825" cy="2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aseline="0" smtClean="0"/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Der Countdown läuft – Die neue ISO 14001 kommt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245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440000"/>
            <a:ext cx="3810000" cy="4343400"/>
          </a:xfrm>
        </p:spPr>
        <p:txBody>
          <a:bodyPr/>
          <a:lstStyle>
            <a:lvl1pPr marL="285750" indent="-285750">
              <a:spcBef>
                <a:spcPts val="1600"/>
              </a:spcBef>
              <a:buClr>
                <a:srgbClr val="004A54"/>
              </a:buClr>
              <a:buSzPct val="110000"/>
              <a:buFont typeface="Wingdings" panose="05000000000000000000" pitchFamily="2" charset="2"/>
              <a:buChar char="v"/>
              <a:defRPr sz="1800" baseline="0"/>
            </a:lvl1pPr>
            <a:lvl2pPr marL="648000">
              <a:spcBef>
                <a:spcPts val="600"/>
              </a:spcBef>
              <a:defRPr sz="1800" baseline="0"/>
            </a:lvl2pPr>
            <a:lvl3pPr>
              <a:spcBef>
                <a:spcPts val="600"/>
              </a:spcBef>
              <a:defRPr sz="1400" baseline="0"/>
            </a:lvl3pPr>
            <a:lvl4pPr>
              <a:spcBef>
                <a:spcPts val="600"/>
              </a:spcBef>
              <a:defRPr sz="1400" baseline="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9" name="Inhaltsplatzhalter 2"/>
          <p:cNvSpPr>
            <a:spLocks noGrp="1"/>
          </p:cNvSpPr>
          <p:nvPr>
            <p:ph sz="half" idx="10"/>
          </p:nvPr>
        </p:nvSpPr>
        <p:spPr>
          <a:xfrm>
            <a:off x="4644008" y="1440000"/>
            <a:ext cx="3810000" cy="4343400"/>
          </a:xfrm>
        </p:spPr>
        <p:txBody>
          <a:bodyPr/>
          <a:lstStyle>
            <a:lvl1pPr marL="285750" indent="-285750">
              <a:spcBef>
                <a:spcPts val="1600"/>
              </a:spcBef>
              <a:buClr>
                <a:srgbClr val="004A54"/>
              </a:buClr>
              <a:buSzPct val="110000"/>
              <a:buFont typeface="Wingdings" panose="05000000000000000000" pitchFamily="2" charset="2"/>
              <a:buChar char="v"/>
              <a:defRPr sz="1800" baseline="0"/>
            </a:lvl1pPr>
            <a:lvl2pPr marL="648000">
              <a:spcBef>
                <a:spcPts val="600"/>
              </a:spcBef>
              <a:defRPr sz="1800" baseline="0"/>
            </a:lvl2pPr>
            <a:lvl3pPr>
              <a:spcBef>
                <a:spcPts val="600"/>
              </a:spcBef>
              <a:defRPr sz="1400" baseline="0"/>
            </a:lvl3pPr>
            <a:lvl4pPr>
              <a:spcBef>
                <a:spcPts val="600"/>
              </a:spcBef>
              <a:defRPr sz="1400" baseline="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2000" y="6381328"/>
            <a:ext cx="5911825" cy="2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aseline="0" smtClean="0"/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Der Countdown läuft – Die neue ISO 14001 kommt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369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2000" y="6381328"/>
            <a:ext cx="5911825" cy="2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aseline="0" smtClean="0"/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Der Countdown läuft – Die neue ISO 14001 kommt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086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5"/>
          <p:cNvSpPr>
            <a:spLocks noChangeArrowheads="1"/>
          </p:cNvSpPr>
          <p:nvPr/>
        </p:nvSpPr>
        <p:spPr bwMode="auto">
          <a:xfrm>
            <a:off x="0" y="-21964"/>
            <a:ext cx="9144000" cy="6879964"/>
          </a:xfrm>
          <a:prstGeom prst="rect">
            <a:avLst/>
          </a:prstGeom>
          <a:solidFill>
            <a:srgbClr val="004A54"/>
          </a:solidFill>
          <a:ln>
            <a:noFill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0" y="174125"/>
            <a:ext cx="9144000" cy="6120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139700" dist="63499" dir="7859971" algn="ctr" rotWithShape="0">
                    <a:schemeClr val="bg2">
                      <a:alpha val="29999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Mastertitelformat bearbeiten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3434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2000" y="6381328"/>
            <a:ext cx="5911825" cy="2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aseline="0" smtClean="0"/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Der Countdown läuft – Die neue ISO 14001 kommt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673100" y="6505575"/>
            <a:ext cx="19208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30000"/>
              </a:spcBef>
              <a:buClrTx/>
              <a:buFontTx/>
              <a:buNone/>
            </a:pPr>
            <a:endParaRPr lang="de-DE" sz="1000">
              <a:solidFill>
                <a:srgbClr val="646E6E"/>
              </a:solidFill>
              <a:latin typeface="Arial" charset="0"/>
            </a:endParaRPr>
          </a:p>
        </p:txBody>
      </p:sp>
      <p:sp>
        <p:nvSpPr>
          <p:cNvPr id="13" name="Rectangle 25"/>
          <p:cNvSpPr>
            <a:spLocks noChangeArrowheads="1"/>
          </p:cNvSpPr>
          <p:nvPr/>
        </p:nvSpPr>
        <p:spPr bwMode="auto">
          <a:xfrm>
            <a:off x="152400" y="5445224"/>
            <a:ext cx="4572000" cy="72008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1" r="2281"/>
          <a:stretch/>
        </p:blipFill>
        <p:spPr>
          <a:xfrm>
            <a:off x="682379" y="6381328"/>
            <a:ext cx="1548356" cy="331541"/>
          </a:xfrm>
          <a:prstGeom prst="rect">
            <a:avLst/>
          </a:prstGeom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4" r:id="rId3"/>
    <p:sldLayoutId id="2147483666" r:id="rId4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004A54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0167B8"/>
          </a:solidFill>
          <a:latin typeface="Frutiger LT 55 Roman" pitchFamily="34" charset="0"/>
          <a:ea typeface="ＭＳ Ｐゴシック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0167B8"/>
          </a:solidFill>
          <a:latin typeface="Frutiger LT 55 Roman" pitchFamily="34" charset="0"/>
          <a:ea typeface="ＭＳ Ｐゴシック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0167B8"/>
          </a:solidFill>
          <a:latin typeface="Frutiger LT 55 Roman" pitchFamily="34" charset="0"/>
          <a:ea typeface="ＭＳ Ｐゴシック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0167B8"/>
          </a:solidFill>
          <a:latin typeface="Frutiger LT 55 Roman" pitchFamily="34" charset="0"/>
          <a:ea typeface="ＭＳ Ｐゴシック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0167B8"/>
          </a:solidFill>
          <a:latin typeface="Frutiger LT 55 Roman" pitchFamily="34" charset="0"/>
          <a:ea typeface="ＭＳ Ｐゴシック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0167B8"/>
          </a:solidFill>
          <a:latin typeface="Frutiger LT 55 Roman" pitchFamily="34" charset="0"/>
          <a:ea typeface="ＭＳ Ｐゴシック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0167B8"/>
          </a:solidFill>
          <a:latin typeface="Frutiger LT 55 Roman" pitchFamily="34" charset="0"/>
          <a:ea typeface="ＭＳ Ｐゴシック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0167B8"/>
          </a:solidFill>
          <a:latin typeface="Frutiger LT 55 Roman" pitchFamily="34" charset="0"/>
          <a:ea typeface="ＭＳ Ｐゴシック" pitchFamily="34" charset="-128"/>
        </a:defRPr>
      </a:lvl9pPr>
    </p:titleStyle>
    <p:bodyStyle>
      <a:lvl1pPr marL="284163" indent="-284163" algn="l" rtl="0" eaLnBrk="1" fontAlgn="base" hangingPunct="1">
        <a:spcBef>
          <a:spcPct val="50000"/>
        </a:spcBef>
        <a:spcAft>
          <a:spcPct val="0"/>
        </a:spcAft>
        <a:buClr>
          <a:srgbClr val="004A54"/>
        </a:buClr>
        <a:buSzPct val="110000"/>
        <a:buFont typeface="Wingdings" panose="05000000000000000000" pitchFamily="2" charset="2"/>
        <a:buChar char="v"/>
        <a:defRPr>
          <a:solidFill>
            <a:srgbClr val="646E6E"/>
          </a:solidFill>
          <a:latin typeface="+mn-lt"/>
          <a:ea typeface="+mn-ea"/>
          <a:cs typeface="+mn-cs"/>
        </a:defRPr>
      </a:lvl1pPr>
      <a:lvl2pPr marL="666750" indent="-192088" algn="l" rtl="0" eaLnBrk="1" fontAlgn="base" hangingPunct="1">
        <a:spcBef>
          <a:spcPct val="50000"/>
        </a:spcBef>
        <a:spcAft>
          <a:spcPct val="0"/>
        </a:spcAft>
        <a:buClr>
          <a:srgbClr val="004A54"/>
        </a:buClr>
        <a:buFont typeface="Wingdings" pitchFamily="2" charset="2"/>
        <a:buChar char="§"/>
        <a:defRPr>
          <a:solidFill>
            <a:srgbClr val="646E6E"/>
          </a:solidFill>
          <a:latin typeface="+mn-lt"/>
          <a:ea typeface="+mn-ea"/>
        </a:defRPr>
      </a:lvl2pPr>
      <a:lvl3pPr marL="864000" indent="-187325" algn="l" rtl="0" eaLnBrk="1" fontAlgn="base" hangingPunct="1">
        <a:spcBef>
          <a:spcPct val="50000"/>
        </a:spcBef>
        <a:spcAft>
          <a:spcPct val="0"/>
        </a:spcAft>
        <a:buClr>
          <a:srgbClr val="004A54"/>
        </a:buClr>
        <a:buSzPct val="120000"/>
        <a:buFont typeface="Arial" panose="020B0604020202020204" pitchFamily="34" charset="0"/>
        <a:buChar char="•"/>
        <a:defRPr sz="1400" baseline="0">
          <a:solidFill>
            <a:srgbClr val="646E6E"/>
          </a:solidFill>
          <a:latin typeface="+mn-lt"/>
          <a:ea typeface="+mn-ea"/>
        </a:defRPr>
      </a:lvl3pPr>
      <a:lvl4pPr marL="1080000" indent="-192088" algn="l" rtl="0" eaLnBrk="1" fontAlgn="base" hangingPunct="1">
        <a:spcBef>
          <a:spcPct val="500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1400" baseline="0">
          <a:solidFill>
            <a:srgbClr val="646E6E"/>
          </a:solidFill>
          <a:latin typeface="+mn-lt"/>
          <a:ea typeface="+mn-ea"/>
        </a:defRPr>
      </a:lvl4pPr>
      <a:lvl5pPr marL="1812925" indent="-195263" algn="l" rtl="0" eaLnBrk="1" fontAlgn="base" hangingPunct="1">
        <a:spcBef>
          <a:spcPct val="50000"/>
        </a:spcBef>
        <a:spcAft>
          <a:spcPct val="0"/>
        </a:spcAft>
        <a:buChar char="»"/>
        <a:defRPr sz="1600">
          <a:solidFill>
            <a:srgbClr val="646E6E"/>
          </a:solidFill>
          <a:latin typeface="+mn-lt"/>
          <a:ea typeface="+mn-ea"/>
        </a:defRPr>
      </a:lvl5pPr>
      <a:lvl6pPr marL="2270125" indent="-195263" algn="l" rtl="0" eaLnBrk="1" fontAlgn="base" hangingPunct="1">
        <a:spcBef>
          <a:spcPct val="50000"/>
        </a:spcBef>
        <a:spcAft>
          <a:spcPct val="0"/>
        </a:spcAft>
        <a:buChar char="»"/>
        <a:defRPr sz="1600">
          <a:solidFill>
            <a:srgbClr val="646E6E"/>
          </a:solidFill>
          <a:latin typeface="+mn-lt"/>
          <a:ea typeface="+mn-ea"/>
        </a:defRPr>
      </a:lvl6pPr>
      <a:lvl7pPr marL="2727325" indent="-195263" algn="l" rtl="0" eaLnBrk="1" fontAlgn="base" hangingPunct="1">
        <a:spcBef>
          <a:spcPct val="50000"/>
        </a:spcBef>
        <a:spcAft>
          <a:spcPct val="0"/>
        </a:spcAft>
        <a:buChar char="»"/>
        <a:defRPr sz="1600">
          <a:solidFill>
            <a:srgbClr val="646E6E"/>
          </a:solidFill>
          <a:latin typeface="+mn-lt"/>
          <a:ea typeface="+mn-ea"/>
        </a:defRPr>
      </a:lvl7pPr>
      <a:lvl8pPr marL="3184525" indent="-195263" algn="l" rtl="0" eaLnBrk="1" fontAlgn="base" hangingPunct="1">
        <a:spcBef>
          <a:spcPct val="50000"/>
        </a:spcBef>
        <a:spcAft>
          <a:spcPct val="0"/>
        </a:spcAft>
        <a:buChar char="»"/>
        <a:defRPr sz="1600">
          <a:solidFill>
            <a:srgbClr val="646E6E"/>
          </a:solidFill>
          <a:latin typeface="+mn-lt"/>
          <a:ea typeface="+mn-ea"/>
        </a:defRPr>
      </a:lvl8pPr>
      <a:lvl9pPr marL="3641725" indent="-195263" algn="l" rtl="0" eaLnBrk="1" fontAlgn="base" hangingPunct="1">
        <a:spcBef>
          <a:spcPct val="50000"/>
        </a:spcBef>
        <a:spcAft>
          <a:spcPct val="0"/>
        </a:spcAft>
        <a:buChar char="»"/>
        <a:defRPr sz="1600">
          <a:solidFill>
            <a:srgbClr val="646E6E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8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52736"/>
            <a:ext cx="7772400" cy="1690464"/>
          </a:xfrm>
        </p:spPr>
        <p:txBody>
          <a:bodyPr/>
          <a:lstStyle/>
          <a:p>
            <a:r>
              <a:rPr lang="de-DE" sz="3200" dirty="0" smtClean="0"/>
              <a:t>Der Countdown läuft </a:t>
            </a:r>
            <a:r>
              <a:rPr lang="de-DE" sz="3200" smtClean="0"/>
              <a:t>– </a:t>
            </a:r>
            <a:r>
              <a:rPr lang="de-DE" sz="3200" smtClean="0"/>
              <a:t/>
            </a:r>
            <a:br>
              <a:rPr lang="de-DE" sz="3200" smtClean="0"/>
            </a:br>
            <a:r>
              <a:rPr lang="de-DE" sz="3200" smtClean="0"/>
              <a:t>Revision </a:t>
            </a:r>
            <a:r>
              <a:rPr lang="de-DE" sz="3200" dirty="0" smtClean="0"/>
              <a:t>der DIN EN ISO 14001</a:t>
            </a:r>
            <a:br>
              <a:rPr lang="de-DE" sz="3200" dirty="0" smtClean="0"/>
            </a:br>
            <a:r>
              <a:rPr lang="de-DE" sz="3200" dirty="0"/>
              <a:t/>
            </a:r>
            <a:br>
              <a:rPr lang="de-DE" sz="3200" dirty="0"/>
            </a:br>
            <a:r>
              <a:rPr lang="de-DE" sz="1400" b="1" dirty="0" smtClean="0">
                <a:solidFill>
                  <a:srgbClr val="646E6E"/>
                </a:solidFill>
              </a:rPr>
              <a:t>Werner Kammerlohr</a:t>
            </a:r>
            <a:br>
              <a:rPr lang="de-DE" sz="1400" b="1" dirty="0" smtClean="0">
                <a:solidFill>
                  <a:srgbClr val="646E6E"/>
                </a:solidFill>
              </a:rPr>
            </a:br>
            <a:r>
              <a:rPr lang="de-DE" sz="1400" b="1" dirty="0" smtClean="0">
                <a:solidFill>
                  <a:srgbClr val="646E6E"/>
                </a:solidFill>
              </a:rPr>
              <a:t>12.08.2015</a:t>
            </a:r>
          </a:p>
        </p:txBody>
      </p:sp>
      <p:pic>
        <p:nvPicPr>
          <p:cNvPr id="4099" name="Picture 7" descr="WBI_bild_powerpoint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429000"/>
            <a:ext cx="8532813" cy="236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8" descr="weka_clai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257800"/>
            <a:ext cx="406082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2500" y="557202"/>
            <a:ext cx="8399980" cy="685800"/>
          </a:xfrm>
        </p:spPr>
        <p:txBody>
          <a:bodyPr/>
          <a:lstStyle/>
          <a:p>
            <a:r>
              <a:rPr lang="de-DE" dirty="0"/>
              <a:t>Integrierte Managementsysteme (IMS)</a:t>
            </a:r>
          </a:p>
        </p:txBody>
      </p:sp>
      <p:sp>
        <p:nvSpPr>
          <p:cNvPr id="4" name="Rechteck 3"/>
          <p:cNvSpPr/>
          <p:nvPr/>
        </p:nvSpPr>
        <p:spPr>
          <a:xfrm>
            <a:off x="493302" y="1052736"/>
            <a:ext cx="8399178" cy="5238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de-DE" sz="2000" b="1" dirty="0"/>
              <a:t>Kombination von zwei oder mehreren Managementsystemen </a:t>
            </a:r>
          </a:p>
          <a:p>
            <a:pPr marL="0" indent="0">
              <a:buNone/>
            </a:pPr>
            <a:endParaRPr lang="de-DE" sz="400" dirty="0" smtClean="0"/>
          </a:p>
          <a:p>
            <a:pPr marL="342900" indent="-342900">
              <a:buClr>
                <a:srgbClr val="004A54"/>
              </a:buClr>
              <a:buFont typeface="Wingdings" panose="05000000000000000000" pitchFamily="2" charset="2"/>
              <a:buChar char="v"/>
            </a:pPr>
            <a:r>
              <a:rPr lang="de-DE" sz="2000" dirty="0" smtClean="0"/>
              <a:t>Vorteile</a:t>
            </a:r>
            <a:r>
              <a:rPr lang="de-DE" sz="2000" dirty="0"/>
              <a:t>:</a:t>
            </a:r>
          </a:p>
          <a:p>
            <a:pPr marL="742950" lvl="1" indent="-285750">
              <a:buClr>
                <a:srgbClr val="004A54"/>
              </a:buClr>
              <a:buFont typeface="Wingdings" panose="05000000000000000000" pitchFamily="2" charset="2"/>
              <a:buChar char="§"/>
            </a:pPr>
            <a:r>
              <a:rPr lang="de-DE" dirty="0"/>
              <a:t>klare Verantwortlichkeiten zu den jeweiligen Themen </a:t>
            </a:r>
          </a:p>
          <a:p>
            <a:pPr marL="742950" lvl="1" indent="-285750">
              <a:buClr>
                <a:srgbClr val="004A54"/>
              </a:buClr>
              <a:buFont typeface="Wingdings" panose="05000000000000000000" pitchFamily="2" charset="2"/>
              <a:buChar char="§"/>
            </a:pPr>
            <a:r>
              <a:rPr lang="de-DE" dirty="0"/>
              <a:t>Strukturiertes </a:t>
            </a:r>
            <a:r>
              <a:rPr lang="de-DE" dirty="0" smtClean="0"/>
              <a:t>Arbeiten </a:t>
            </a:r>
            <a:r>
              <a:rPr lang="de-DE" dirty="0"/>
              <a:t>mit den wichtigsten Themen </a:t>
            </a:r>
          </a:p>
          <a:p>
            <a:pPr marL="1200150" lvl="2" indent="-285750">
              <a:buClr>
                <a:srgbClr val="004A54"/>
              </a:buClr>
              <a:buFont typeface="Arial" panose="020B0604020202020204" pitchFamily="34" charset="0"/>
              <a:buChar char="•"/>
            </a:pPr>
            <a:r>
              <a:rPr lang="de-DE" sz="1600" dirty="0"/>
              <a:t>Gesamtüberblick über die Situation verschaffen </a:t>
            </a:r>
          </a:p>
          <a:p>
            <a:pPr marL="1200150" lvl="2" indent="-285750">
              <a:buClr>
                <a:srgbClr val="004A54"/>
              </a:buClr>
              <a:buFont typeface="Arial" panose="020B0604020202020204" pitchFamily="34" charset="0"/>
              <a:buChar char="•"/>
            </a:pPr>
            <a:r>
              <a:rPr lang="de-DE" sz="1600" dirty="0"/>
              <a:t>Bewertung der größten Risiken und Chancen </a:t>
            </a:r>
          </a:p>
          <a:p>
            <a:pPr marL="742950" lvl="1" indent="-285750">
              <a:buClr>
                <a:srgbClr val="004A54"/>
              </a:buClr>
              <a:buFont typeface="Wingdings" panose="05000000000000000000" pitchFamily="2" charset="2"/>
              <a:buChar char="§"/>
            </a:pPr>
            <a:r>
              <a:rPr lang="de-DE" dirty="0"/>
              <a:t>High Level Structure reduziert Dokumentation und Prozessgestaltung</a:t>
            </a:r>
          </a:p>
          <a:p>
            <a:pPr marL="742950" lvl="1" indent="-285750">
              <a:buClr>
                <a:srgbClr val="004A54"/>
              </a:buClr>
              <a:buFont typeface="Wingdings" panose="05000000000000000000" pitchFamily="2" charset="2"/>
              <a:buChar char="§"/>
            </a:pPr>
            <a:r>
              <a:rPr lang="de-DE" dirty="0"/>
              <a:t>Kombinierte interne und externe Audits sind möglich</a:t>
            </a:r>
          </a:p>
          <a:p>
            <a:pPr marL="742950" lvl="1" indent="-285750">
              <a:buClr>
                <a:srgbClr val="004A54"/>
              </a:buClr>
              <a:buFont typeface="Wingdings" panose="05000000000000000000" pitchFamily="2" charset="2"/>
              <a:buChar char="§"/>
            </a:pPr>
            <a:r>
              <a:rPr lang="de-DE" dirty="0"/>
              <a:t>Viele Normforderungen sind ähnlich z. B.:</a:t>
            </a:r>
          </a:p>
          <a:p>
            <a:pPr marL="1200150" lvl="2" indent="-285750">
              <a:buClr>
                <a:srgbClr val="004A54"/>
              </a:buClr>
              <a:buFont typeface="Arial" panose="020B0604020202020204" pitchFamily="34" charset="0"/>
              <a:buChar char="•"/>
            </a:pPr>
            <a:r>
              <a:rPr lang="de-DE" sz="1600" dirty="0"/>
              <a:t>interne Audits</a:t>
            </a:r>
          </a:p>
          <a:p>
            <a:pPr marL="1200150" lvl="2" indent="-285750">
              <a:buClr>
                <a:srgbClr val="004A54"/>
              </a:buClr>
              <a:buFont typeface="Arial" panose="020B0604020202020204" pitchFamily="34" charset="0"/>
              <a:buChar char="•"/>
            </a:pPr>
            <a:r>
              <a:rPr lang="de-DE" sz="1600" dirty="0"/>
              <a:t>Politik</a:t>
            </a:r>
          </a:p>
          <a:p>
            <a:pPr marL="1200150" lvl="2" indent="-285750">
              <a:buClr>
                <a:srgbClr val="004A54"/>
              </a:buClr>
              <a:buFont typeface="Arial" panose="020B0604020202020204" pitchFamily="34" charset="0"/>
              <a:buChar char="•"/>
            </a:pPr>
            <a:r>
              <a:rPr lang="de-DE" sz="1600" dirty="0"/>
              <a:t>Ziele</a:t>
            </a:r>
          </a:p>
          <a:p>
            <a:pPr marL="1200150" lvl="2" indent="-285750">
              <a:buClr>
                <a:srgbClr val="004A54"/>
              </a:buClr>
              <a:buFont typeface="Arial" panose="020B0604020202020204" pitchFamily="34" charset="0"/>
              <a:buChar char="•"/>
            </a:pPr>
            <a:r>
              <a:rPr lang="de-DE" sz="1600" dirty="0" smtClean="0"/>
              <a:t>Managementreview</a:t>
            </a:r>
            <a:endParaRPr lang="de-DE" sz="1600" dirty="0"/>
          </a:p>
          <a:p>
            <a:pPr marL="1200150" lvl="2" indent="-285750">
              <a:buClr>
                <a:srgbClr val="004A54"/>
              </a:buClr>
              <a:buFont typeface="Arial" panose="020B0604020202020204" pitchFamily="34" charset="0"/>
              <a:buChar char="•"/>
            </a:pPr>
            <a:r>
              <a:rPr lang="de-DE" sz="1600" dirty="0" smtClean="0"/>
              <a:t>…</a:t>
            </a:r>
            <a:endParaRPr lang="de-DE" sz="1600" dirty="0"/>
          </a:p>
        </p:txBody>
      </p:sp>
      <p:pic>
        <p:nvPicPr>
          <p:cNvPr id="6146" name="Picture 2" descr="C:\Users\Qualitative Weiterb\AppData\Local\Microsoft\Windows\INetCache\IE\C0D3P4V8\Working_Together_Teamwork_Puzzle_Concept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149080"/>
            <a:ext cx="1772816" cy="1772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2000" y="6381328"/>
            <a:ext cx="5911825" cy="2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aseline="0" smtClean="0"/>
            </a:lvl1pPr>
          </a:lstStyle>
          <a:p>
            <a:r>
              <a:rPr lang="de-DE" dirty="0">
                <a:solidFill>
                  <a:schemeClr val="bg1"/>
                </a:solidFill>
              </a:rPr>
              <a:t>Revision der DIN EN ISO 14001</a:t>
            </a:r>
          </a:p>
        </p:txBody>
      </p:sp>
    </p:spTree>
    <p:extLst>
      <p:ext uri="{BB962C8B-B14F-4D97-AF65-F5344CB8AC3E}">
        <p14:creationId xmlns:p14="http://schemas.microsoft.com/office/powerpoint/2010/main" val="139940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3062288"/>
            <a:ext cx="7772400" cy="8064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de-DE" sz="1000" dirty="0" smtClean="0"/>
              <a:t>WERNER KAMMERLOHR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de-DE" sz="1000" dirty="0" err="1" smtClean="0"/>
              <a:t>InWeKa</a:t>
            </a:r>
            <a:r>
              <a:rPr lang="de-DE" sz="1000" dirty="0" smtClean="0"/>
              <a:t> – INGENIEURBÜRO WERNER KAMMERLOHR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de-DE" sz="1000" dirty="0" smtClean="0"/>
              <a:t>PHONE	0179 / 8389605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de-DE" sz="1000" dirty="0" smtClean="0"/>
              <a:t>E-Mail	wkammerlohr@gmx.de</a:t>
            </a:r>
          </a:p>
        </p:txBody>
      </p:sp>
      <p:sp>
        <p:nvSpPr>
          <p:cNvPr id="16390" name="Text Box 3"/>
          <p:cNvSpPr txBox="1">
            <a:spLocks noChangeArrowheads="1"/>
          </p:cNvSpPr>
          <p:nvPr/>
        </p:nvSpPr>
        <p:spPr bwMode="auto">
          <a:xfrm>
            <a:off x="709613" y="2522538"/>
            <a:ext cx="2109787" cy="252412"/>
          </a:xfrm>
          <a:prstGeom prst="rect">
            <a:avLst/>
          </a:prstGeom>
          <a:solidFill>
            <a:srgbClr val="004A54"/>
          </a:solidFill>
          <a:ln>
            <a:noFill/>
          </a:ln>
          <a:effectLst/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defRPr>
                <a:solidFill>
                  <a:schemeClr val="tx1"/>
                </a:solidFill>
                <a:latin typeface="Frutiger LT 55 Roman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de-DE" sz="1200" dirty="0" smtClean="0">
                <a:solidFill>
                  <a:schemeClr val="bg1"/>
                </a:solidFill>
                <a:latin typeface="Frutiger 55" pitchFamily="34" charset="0"/>
              </a:rPr>
              <a:t>DER REFERENT</a:t>
            </a:r>
            <a:endParaRPr lang="de-DE" sz="1200" dirty="0">
              <a:solidFill>
                <a:schemeClr val="bg1"/>
              </a:solidFill>
              <a:latin typeface="Frutiger 55" pitchFamily="34" charset="0"/>
            </a:endParaRPr>
          </a:p>
        </p:txBody>
      </p:sp>
      <p:sp>
        <p:nvSpPr>
          <p:cNvPr id="16391" name="Rectangle 4"/>
          <p:cNvSpPr>
            <a:spLocks noChangeArrowheads="1"/>
          </p:cNvSpPr>
          <p:nvPr/>
        </p:nvSpPr>
        <p:spPr bwMode="auto">
          <a:xfrm>
            <a:off x="685800" y="1600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de-DE" sz="2000" dirty="0" smtClean="0">
                <a:solidFill>
                  <a:srgbClr val="004A54"/>
                </a:solidFill>
              </a:rPr>
              <a:t>KONTAKTINFORMATIONEN</a:t>
            </a:r>
            <a:r>
              <a:rPr lang="de-DE" sz="2000" dirty="0">
                <a:solidFill>
                  <a:srgbClr val="0167B8"/>
                </a:solidFill>
              </a:rPr>
              <a:t/>
            </a:r>
            <a:br>
              <a:rPr lang="de-DE" sz="2000" dirty="0">
                <a:solidFill>
                  <a:srgbClr val="0167B8"/>
                </a:solidFill>
              </a:rPr>
            </a:br>
            <a:r>
              <a:rPr lang="de-DE" sz="2000" dirty="0">
                <a:solidFill>
                  <a:srgbClr val="0167B8"/>
                </a:solidFill>
              </a:rPr>
              <a:t/>
            </a:r>
            <a:br>
              <a:rPr lang="de-DE" sz="2000" dirty="0">
                <a:solidFill>
                  <a:srgbClr val="0167B8"/>
                </a:solidFill>
              </a:rPr>
            </a:br>
            <a:endParaRPr lang="de-DE" sz="2000" b="1" dirty="0">
              <a:solidFill>
                <a:srgbClr val="0167B8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2000" y="6381328"/>
            <a:ext cx="5911825" cy="2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aseline="0" smtClean="0"/>
            </a:lvl1pPr>
          </a:lstStyle>
          <a:p>
            <a:r>
              <a:rPr lang="de-DE" dirty="0">
                <a:solidFill>
                  <a:schemeClr val="bg1"/>
                </a:solidFill>
              </a:rPr>
              <a:t>Revision der DIN EN ISO 14001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7" descr="WBI_bild_powerpoint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429000"/>
            <a:ext cx="8532813" cy="236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8" descr="weka_clai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257800"/>
            <a:ext cx="406082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85800" y="6096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000">
                <a:solidFill>
                  <a:srgbClr val="004A54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000">
                <a:solidFill>
                  <a:srgbClr val="0167B8"/>
                </a:solidFill>
                <a:latin typeface="Frutiger LT 55 Roman" pitchFamily="34" charset="0"/>
                <a:ea typeface="ＭＳ Ｐゴシック" pitchFamily="34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000">
                <a:solidFill>
                  <a:srgbClr val="0167B8"/>
                </a:solidFill>
                <a:latin typeface="Frutiger LT 55 Roman" pitchFamily="34" charset="0"/>
                <a:ea typeface="ＭＳ Ｐゴシック" pitchFamily="34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000">
                <a:solidFill>
                  <a:srgbClr val="0167B8"/>
                </a:solidFill>
                <a:latin typeface="Frutiger LT 55 Roman" pitchFamily="34" charset="0"/>
                <a:ea typeface="ＭＳ Ｐゴシック" pitchFamily="34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000">
                <a:solidFill>
                  <a:srgbClr val="0167B8"/>
                </a:solidFill>
                <a:latin typeface="Frutiger LT 55 Roman" pitchFamily="34" charset="0"/>
                <a:ea typeface="ＭＳ Ｐゴシック" pitchFamily="34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000">
                <a:solidFill>
                  <a:srgbClr val="0167B8"/>
                </a:solidFill>
                <a:latin typeface="Frutiger LT 55 Roman" pitchFamily="34" charset="0"/>
                <a:ea typeface="ＭＳ Ｐゴシック" pitchFamily="34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000">
                <a:solidFill>
                  <a:srgbClr val="0167B8"/>
                </a:solidFill>
                <a:latin typeface="Frutiger LT 55 Roman" pitchFamily="34" charset="0"/>
                <a:ea typeface="ＭＳ Ｐゴシック" pitchFamily="34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000">
                <a:solidFill>
                  <a:srgbClr val="0167B8"/>
                </a:solidFill>
                <a:latin typeface="Frutiger LT 55 Roman" pitchFamily="34" charset="0"/>
                <a:ea typeface="ＭＳ Ｐゴシック" pitchFamily="34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000">
                <a:solidFill>
                  <a:srgbClr val="0167B8"/>
                </a:solidFill>
                <a:latin typeface="Frutiger LT 55 Roman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100000"/>
              </a:lnSpc>
              <a:buClrTx/>
              <a:buFontTx/>
            </a:pPr>
            <a:r>
              <a:rPr lang="de-DE" kern="0" dirty="0" smtClean="0"/>
              <a:t>TERMINANKÜNDIGUNG FÜR DAS NÄCHSTE ONLINE-SEMINAR</a:t>
            </a:r>
            <a:endParaRPr lang="de-DE" kern="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85800" y="1447800"/>
            <a:ext cx="7772400" cy="43434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4A54"/>
              </a:buClr>
              <a:buSzPct val="110000"/>
              <a:buFont typeface="Wingdings" panose="05000000000000000000" pitchFamily="2" charset="2"/>
              <a:buNone/>
              <a:defRPr>
                <a:solidFill>
                  <a:srgbClr val="646E6E"/>
                </a:solidFill>
                <a:latin typeface="+mn-lt"/>
                <a:ea typeface="+mn-ea"/>
                <a:cs typeface="+mn-cs"/>
              </a:defRPr>
            </a:lvl1pPr>
            <a:lvl2pPr marL="666750" indent="-192088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4A54"/>
              </a:buClr>
              <a:buFont typeface="Wingdings" pitchFamily="2" charset="2"/>
              <a:buChar char="§"/>
              <a:defRPr>
                <a:solidFill>
                  <a:srgbClr val="646E6E"/>
                </a:solidFill>
                <a:latin typeface="+mn-lt"/>
                <a:ea typeface="+mn-ea"/>
              </a:defRPr>
            </a:lvl2pPr>
            <a:lvl3pPr marL="864000" indent="-187325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4A54"/>
              </a:buClr>
              <a:buSzPct val="120000"/>
              <a:buFont typeface="Arial" panose="020B0604020202020204" pitchFamily="34" charset="0"/>
              <a:buChar char="•"/>
              <a:defRPr sz="1400" baseline="0">
                <a:solidFill>
                  <a:srgbClr val="646E6E"/>
                </a:solidFill>
                <a:latin typeface="+mn-lt"/>
                <a:ea typeface="+mn-ea"/>
              </a:defRPr>
            </a:lvl3pPr>
            <a:lvl4pPr marL="1080000" indent="-192088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 baseline="0">
                <a:solidFill>
                  <a:srgbClr val="646E6E"/>
                </a:solidFill>
                <a:latin typeface="+mn-lt"/>
                <a:ea typeface="+mn-ea"/>
              </a:defRPr>
            </a:lvl4pPr>
            <a:lvl5pPr marL="1812925" indent="-195263" algn="l" rtl="0" eaLnBrk="1" fontAlgn="base" hangingPunct="1">
              <a:spcBef>
                <a:spcPct val="50000"/>
              </a:spcBef>
              <a:spcAft>
                <a:spcPct val="0"/>
              </a:spcAft>
              <a:buChar char="»"/>
              <a:defRPr sz="1600">
                <a:solidFill>
                  <a:srgbClr val="646E6E"/>
                </a:solidFill>
                <a:latin typeface="+mn-lt"/>
                <a:ea typeface="+mn-ea"/>
              </a:defRPr>
            </a:lvl5pPr>
            <a:lvl6pPr marL="2270125" indent="-195263" algn="l" rtl="0" eaLnBrk="1" fontAlgn="base" hangingPunct="1">
              <a:spcBef>
                <a:spcPct val="50000"/>
              </a:spcBef>
              <a:spcAft>
                <a:spcPct val="0"/>
              </a:spcAft>
              <a:buChar char="»"/>
              <a:defRPr sz="1600">
                <a:solidFill>
                  <a:srgbClr val="646E6E"/>
                </a:solidFill>
                <a:latin typeface="+mn-lt"/>
                <a:ea typeface="+mn-ea"/>
              </a:defRPr>
            </a:lvl6pPr>
            <a:lvl7pPr marL="2727325" indent="-195263" algn="l" rtl="0" eaLnBrk="1" fontAlgn="base" hangingPunct="1">
              <a:spcBef>
                <a:spcPct val="50000"/>
              </a:spcBef>
              <a:spcAft>
                <a:spcPct val="0"/>
              </a:spcAft>
              <a:buChar char="»"/>
              <a:defRPr sz="1600">
                <a:solidFill>
                  <a:srgbClr val="646E6E"/>
                </a:solidFill>
                <a:latin typeface="+mn-lt"/>
                <a:ea typeface="+mn-ea"/>
              </a:defRPr>
            </a:lvl7pPr>
            <a:lvl8pPr marL="3184525" indent="-195263" algn="l" rtl="0" eaLnBrk="1" fontAlgn="base" hangingPunct="1">
              <a:spcBef>
                <a:spcPct val="50000"/>
              </a:spcBef>
              <a:spcAft>
                <a:spcPct val="0"/>
              </a:spcAft>
              <a:buChar char="»"/>
              <a:defRPr sz="1600">
                <a:solidFill>
                  <a:srgbClr val="646E6E"/>
                </a:solidFill>
                <a:latin typeface="+mn-lt"/>
                <a:ea typeface="+mn-ea"/>
              </a:defRPr>
            </a:lvl8pPr>
            <a:lvl9pPr marL="3641725" indent="-195263" algn="l" rtl="0" eaLnBrk="1" fontAlgn="base" hangingPunct="1">
              <a:spcBef>
                <a:spcPct val="50000"/>
              </a:spcBef>
              <a:spcAft>
                <a:spcPct val="0"/>
              </a:spcAft>
              <a:buChar char="»"/>
              <a:defRPr sz="1600">
                <a:solidFill>
                  <a:srgbClr val="646E6E"/>
                </a:solidFill>
                <a:latin typeface="+mn-lt"/>
                <a:ea typeface="+mn-ea"/>
              </a:defRPr>
            </a:lvl9pPr>
          </a:lstStyle>
          <a:p>
            <a:pPr>
              <a:lnSpc>
                <a:spcPct val="100000"/>
              </a:lnSpc>
            </a:pPr>
            <a:r>
              <a:rPr lang="de-DE" dirty="0" smtClean="0"/>
              <a:t>„Die neue DIN EN ISO 9001:2015“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sz="1200" b="1" dirty="0"/>
              <a:t>Referentin: Stefanie Gertz</a:t>
            </a:r>
            <a:br>
              <a:rPr lang="de-DE" sz="1200" b="1" dirty="0"/>
            </a:br>
            <a:endParaRPr lang="de-DE" sz="1200" b="1" dirty="0" smtClean="0"/>
          </a:p>
          <a:p>
            <a:pPr>
              <a:lnSpc>
                <a:spcPct val="100000"/>
              </a:lnSpc>
            </a:pPr>
            <a:r>
              <a:rPr lang="de-DE" sz="1200" b="1" smtClean="0"/>
              <a:t>14.09.2015</a:t>
            </a:r>
            <a:r>
              <a:rPr lang="de-DE" sz="1200" b="1"/>
              <a:t>, </a:t>
            </a:r>
            <a:r>
              <a:rPr lang="de-DE" sz="1200" b="1" smtClean="0"/>
              <a:t>15:00h</a:t>
            </a:r>
            <a:endParaRPr lang="de-DE" kern="0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2000" y="6381328"/>
            <a:ext cx="5911825" cy="2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aseline="0" smtClean="0"/>
            </a:lvl1pPr>
          </a:lstStyle>
          <a:p>
            <a:r>
              <a:rPr lang="de-DE" dirty="0">
                <a:solidFill>
                  <a:schemeClr val="bg1"/>
                </a:solidFill>
              </a:rPr>
              <a:t>Revision der DIN EN ISO 14001</a:t>
            </a:r>
          </a:p>
        </p:txBody>
      </p:sp>
    </p:spTree>
    <p:extLst>
      <p:ext uri="{BB962C8B-B14F-4D97-AF65-F5344CB8AC3E}">
        <p14:creationId xmlns:p14="http://schemas.microsoft.com/office/powerpoint/2010/main" val="190909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531252" y="556293"/>
            <a:ext cx="7772400" cy="685800"/>
          </a:xfrm>
        </p:spPr>
        <p:txBody>
          <a:bodyPr/>
          <a:lstStyle/>
          <a:p>
            <a:pPr eaLnBrk="1" hangingPunct="1"/>
            <a:r>
              <a:rPr lang="de-DE" dirty="0" smtClean="0"/>
              <a:t>AGENDA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5494" y="1447800"/>
            <a:ext cx="7772400" cy="4343400"/>
          </a:xfrm>
        </p:spPr>
        <p:txBody>
          <a:bodyPr/>
          <a:lstStyle/>
          <a:p>
            <a:pPr>
              <a:buNone/>
            </a:pPr>
            <a:r>
              <a:rPr lang="de-DE" dirty="0" smtClean="0">
                <a:solidFill>
                  <a:schemeClr val="tx1"/>
                </a:solidFill>
              </a:rPr>
              <a:t>Die DIN </a:t>
            </a:r>
            <a:r>
              <a:rPr lang="de-DE" dirty="0">
                <a:solidFill>
                  <a:schemeClr val="tx1"/>
                </a:solidFill>
              </a:rPr>
              <a:t>EN ISO </a:t>
            </a:r>
            <a:r>
              <a:rPr lang="de-DE" dirty="0" smtClean="0">
                <a:solidFill>
                  <a:schemeClr val="tx1"/>
                </a:solidFill>
              </a:rPr>
              <a:t>14001:2015 Umweltmanagement</a:t>
            </a:r>
          </a:p>
          <a:p>
            <a:pPr>
              <a:buNone/>
            </a:pPr>
            <a:endParaRPr lang="de-DE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de-DE" dirty="0">
                <a:solidFill>
                  <a:schemeClr val="tx1"/>
                </a:solidFill>
              </a:rPr>
              <a:t>Die neue High Level </a:t>
            </a:r>
            <a:r>
              <a:rPr lang="de-DE" dirty="0" smtClean="0">
                <a:solidFill>
                  <a:schemeClr val="tx1"/>
                </a:solidFill>
              </a:rPr>
              <a:t>Structure</a:t>
            </a:r>
          </a:p>
          <a:p>
            <a:pPr>
              <a:buNone/>
            </a:pPr>
            <a:endParaRPr lang="de-DE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de-DE" dirty="0" smtClean="0">
                <a:solidFill>
                  <a:schemeClr val="tx1"/>
                </a:solidFill>
              </a:rPr>
              <a:t>Anforderungen der neuen ISO 14001:2015</a:t>
            </a:r>
          </a:p>
          <a:p>
            <a:pPr>
              <a:buNone/>
            </a:pPr>
            <a:endParaRPr lang="de-DE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de-DE" dirty="0" smtClean="0">
                <a:solidFill>
                  <a:schemeClr val="tx1"/>
                </a:solidFill>
              </a:rPr>
              <a:t>Integrierte Managementsysteme</a:t>
            </a:r>
          </a:p>
          <a:p>
            <a:pPr>
              <a:buNone/>
            </a:pP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2000" y="6381328"/>
            <a:ext cx="5911825" cy="2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aseline="0" smtClean="0"/>
            </a:lvl1pPr>
          </a:lstStyle>
          <a:p>
            <a:r>
              <a:rPr lang="de-DE" dirty="0">
                <a:solidFill>
                  <a:schemeClr val="bg1"/>
                </a:solidFill>
              </a:rPr>
              <a:t>Revision der DIN EN ISO 14001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922221"/>
            <a:ext cx="2687636" cy="2694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257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82770" y="553946"/>
            <a:ext cx="7846640" cy="685800"/>
          </a:xfrm>
        </p:spPr>
        <p:txBody>
          <a:bodyPr/>
          <a:lstStyle/>
          <a:p>
            <a:r>
              <a:rPr lang="de-DE" dirty="0" smtClean="0"/>
              <a:t>Die DIN </a:t>
            </a:r>
            <a:r>
              <a:rPr lang="de-DE" dirty="0"/>
              <a:t>EN ISO 14001:2015 Umweltmanagement</a:t>
            </a:r>
          </a:p>
        </p:txBody>
      </p:sp>
      <p:sp>
        <p:nvSpPr>
          <p:cNvPr id="4" name="Rechteck 3"/>
          <p:cNvSpPr/>
          <p:nvPr/>
        </p:nvSpPr>
        <p:spPr>
          <a:xfrm>
            <a:off x="482770" y="1345523"/>
            <a:ext cx="8280920" cy="4819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4A54"/>
              </a:buClr>
              <a:buFont typeface="Wingdings" panose="05000000000000000000" pitchFamily="2" charset="2"/>
              <a:buChar char="v"/>
            </a:pPr>
            <a:r>
              <a:rPr lang="de-DE" sz="2000" dirty="0"/>
              <a:t>Zum Schutz der Umwelt sind zu ermitteln, zu bewerten </a:t>
            </a:r>
            <a:r>
              <a:rPr lang="de-DE" sz="2000" dirty="0" smtClean="0"/>
              <a:t>                 und </a:t>
            </a:r>
            <a:r>
              <a:rPr lang="de-DE" sz="2000" dirty="0"/>
              <a:t>zu optimieren: </a:t>
            </a:r>
          </a:p>
          <a:p>
            <a:pPr marL="742950" lvl="1" indent="-285750">
              <a:buClr>
                <a:srgbClr val="004A54"/>
              </a:buClr>
              <a:buFont typeface="Wingdings" panose="05000000000000000000" pitchFamily="2" charset="2"/>
              <a:buChar char="§"/>
            </a:pPr>
            <a:r>
              <a:rPr lang="de-DE" sz="1600" dirty="0"/>
              <a:t>Umweltaspekte </a:t>
            </a:r>
          </a:p>
          <a:p>
            <a:pPr marL="742950" lvl="1" indent="-285750">
              <a:buClr>
                <a:srgbClr val="004A54"/>
              </a:buClr>
              <a:buFont typeface="Wingdings" panose="05000000000000000000" pitchFamily="2" charset="2"/>
              <a:buChar char="§"/>
            </a:pPr>
            <a:r>
              <a:rPr lang="de-DE" sz="1600" dirty="0"/>
              <a:t>rechtliche Anforderungen zum Umweltschutz </a:t>
            </a:r>
          </a:p>
          <a:p>
            <a:pPr marL="742950" lvl="1" indent="-285750">
              <a:buClr>
                <a:srgbClr val="004A54"/>
              </a:buClr>
              <a:buFont typeface="Wingdings" panose="05000000000000000000" pitchFamily="2" charset="2"/>
              <a:buChar char="§"/>
            </a:pPr>
            <a:r>
              <a:rPr lang="de-DE" sz="1600" dirty="0"/>
              <a:t>vorbeugende Maßnahmen zum Umweltschutz</a:t>
            </a:r>
          </a:p>
          <a:p>
            <a:pPr marL="742950" lvl="1" indent="-285750">
              <a:buClr>
                <a:srgbClr val="004A54"/>
              </a:buClr>
              <a:buFont typeface="Wingdings" panose="05000000000000000000" pitchFamily="2" charset="2"/>
              <a:buChar char="§"/>
            </a:pPr>
            <a:r>
              <a:rPr lang="de-DE" sz="1600" dirty="0" smtClean="0"/>
              <a:t>Lebenszyklusbetrachtungen der </a:t>
            </a:r>
            <a:r>
              <a:rPr lang="de-DE" sz="1600" dirty="0"/>
              <a:t>produzierten Produkte (neue Revision) </a:t>
            </a:r>
          </a:p>
          <a:p>
            <a:pPr marL="342900" indent="-342900">
              <a:buClr>
                <a:srgbClr val="004A54"/>
              </a:buClr>
              <a:buFont typeface="Wingdings" panose="05000000000000000000" pitchFamily="2" charset="2"/>
              <a:buChar char="v"/>
            </a:pPr>
            <a:r>
              <a:rPr lang="de-DE" sz="2000" dirty="0"/>
              <a:t>Den dadurch entstehenden Kosten stehen Einsparungen gegenüber z. B. durch:</a:t>
            </a:r>
          </a:p>
          <a:p>
            <a:pPr marL="742950" lvl="1" indent="-285750">
              <a:buClr>
                <a:srgbClr val="004A54"/>
              </a:buClr>
              <a:buFont typeface="Wingdings" panose="05000000000000000000" pitchFamily="2" charset="2"/>
              <a:buChar char="§"/>
            </a:pPr>
            <a:r>
              <a:rPr lang="de-DE" sz="1600" dirty="0"/>
              <a:t>optimierte Entsorgung</a:t>
            </a:r>
          </a:p>
          <a:p>
            <a:pPr marL="742950" lvl="1" indent="-285750">
              <a:buClr>
                <a:srgbClr val="004A54"/>
              </a:buClr>
              <a:buFont typeface="Wingdings" panose="05000000000000000000" pitchFamily="2" charset="2"/>
              <a:buChar char="§"/>
            </a:pPr>
            <a:r>
              <a:rPr lang="de-DE" sz="1600" dirty="0"/>
              <a:t>Reduzierung von Gefahrstoffen</a:t>
            </a:r>
          </a:p>
          <a:p>
            <a:pPr marL="742950" lvl="1" indent="-285750">
              <a:buClr>
                <a:srgbClr val="004A54"/>
              </a:buClr>
              <a:buFont typeface="Wingdings" panose="05000000000000000000" pitchFamily="2" charset="2"/>
              <a:buChar char="§"/>
            </a:pPr>
            <a:r>
              <a:rPr lang="de-DE" sz="1600" dirty="0"/>
              <a:t>verminderte Risiken und Kosten zu Umweltschäden</a:t>
            </a:r>
          </a:p>
          <a:p>
            <a:pPr lvl="1"/>
            <a:r>
              <a:rPr lang="de-DE" sz="1600" dirty="0"/>
              <a:t> </a:t>
            </a:r>
          </a:p>
          <a:p>
            <a:pPr marL="0" indent="0">
              <a:buNone/>
            </a:pPr>
            <a:r>
              <a:rPr lang="de-DE" sz="2000" dirty="0" smtClean="0"/>
              <a:t>Die </a:t>
            </a:r>
            <a:r>
              <a:rPr lang="de-DE" sz="2000" b="1" dirty="0" smtClean="0"/>
              <a:t>Wertschätzung einer UM Zertifizierung </a:t>
            </a:r>
            <a:r>
              <a:rPr lang="de-DE" sz="2000" dirty="0" smtClean="0"/>
              <a:t>steigt stetig in vielen Branchen.</a:t>
            </a:r>
            <a:endParaRPr lang="de-DE" sz="2000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2000" y="6381328"/>
            <a:ext cx="5911825" cy="2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aseline="0" smtClean="0"/>
            </a:lvl1pPr>
          </a:lstStyle>
          <a:p>
            <a:r>
              <a:rPr lang="de-DE" dirty="0">
                <a:solidFill>
                  <a:schemeClr val="bg1"/>
                </a:solidFill>
              </a:rPr>
              <a:t>Revision der DIN EN ISO 14001</a:t>
            </a:r>
          </a:p>
        </p:txBody>
      </p:sp>
    </p:spTree>
    <p:extLst>
      <p:ext uri="{BB962C8B-B14F-4D97-AF65-F5344CB8AC3E}">
        <p14:creationId xmlns:p14="http://schemas.microsoft.com/office/powerpoint/2010/main" val="173618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 bwMode="auto">
          <a:xfrm>
            <a:off x="683568" y="980728"/>
            <a:ext cx="8661648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000">
                <a:solidFill>
                  <a:srgbClr val="004A54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000">
                <a:solidFill>
                  <a:srgbClr val="0167B8"/>
                </a:solidFill>
                <a:latin typeface="Frutiger LT 55 Roman" pitchFamily="34" charset="0"/>
                <a:ea typeface="ＭＳ Ｐゴシック" pitchFamily="34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000">
                <a:solidFill>
                  <a:srgbClr val="0167B8"/>
                </a:solidFill>
                <a:latin typeface="Frutiger LT 55 Roman" pitchFamily="34" charset="0"/>
                <a:ea typeface="ＭＳ Ｐゴシック" pitchFamily="34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000">
                <a:solidFill>
                  <a:srgbClr val="0167B8"/>
                </a:solidFill>
                <a:latin typeface="Frutiger LT 55 Roman" pitchFamily="34" charset="0"/>
                <a:ea typeface="ＭＳ Ｐゴシック" pitchFamily="34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000">
                <a:solidFill>
                  <a:srgbClr val="0167B8"/>
                </a:solidFill>
                <a:latin typeface="Frutiger LT 55 Roman" pitchFamily="34" charset="0"/>
                <a:ea typeface="ＭＳ Ｐゴシック" pitchFamily="34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000">
                <a:solidFill>
                  <a:srgbClr val="0167B8"/>
                </a:solidFill>
                <a:latin typeface="Frutiger LT 55 Roman" pitchFamily="34" charset="0"/>
                <a:ea typeface="ＭＳ Ｐゴシック" pitchFamily="34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000">
                <a:solidFill>
                  <a:srgbClr val="0167B8"/>
                </a:solidFill>
                <a:latin typeface="Frutiger LT 55 Roman" pitchFamily="34" charset="0"/>
                <a:ea typeface="ＭＳ Ｐゴシック" pitchFamily="34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000">
                <a:solidFill>
                  <a:srgbClr val="0167B8"/>
                </a:solidFill>
                <a:latin typeface="Frutiger LT 55 Roman" pitchFamily="34" charset="0"/>
                <a:ea typeface="ＭＳ Ｐゴシック" pitchFamily="34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000">
                <a:solidFill>
                  <a:srgbClr val="0167B8"/>
                </a:solidFill>
                <a:latin typeface="Frutiger LT 55 Roman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100000"/>
              </a:lnSpc>
              <a:buClrTx/>
              <a:buFontTx/>
            </a:pPr>
            <a:endParaRPr lang="de-DE" kern="0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524858"/>
              </p:ext>
            </p:extLst>
          </p:nvPr>
        </p:nvGraphicFramePr>
        <p:xfrm>
          <a:off x="212882" y="1403798"/>
          <a:ext cx="8823613" cy="49804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98588"/>
                <a:gridCol w="2298588"/>
                <a:gridCol w="2004970"/>
                <a:gridCol w="2221467"/>
              </a:tblGrid>
              <a:tr h="406434"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4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DIN EN ISO 9001 : 2008</a:t>
                      </a:r>
                      <a:endParaRPr lang="de-DE" sz="20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4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DIN EN ISO 14001 : 2009</a:t>
                      </a:r>
                      <a:endParaRPr lang="de-DE" sz="20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4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DIN EN ISO 9001 : 2015 </a:t>
                      </a:r>
                      <a:endParaRPr lang="de-DE" sz="20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AFDCFF"/>
                    </a:solidFill>
                  </a:tcPr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35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DIN EN ISO 14001 : 2015 </a:t>
                      </a:r>
                      <a:endParaRPr lang="de-DE" sz="135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rgbClr val="AFDCFF"/>
                    </a:solidFill>
                  </a:tcPr>
                </a:tc>
              </a:tr>
              <a:tr h="313646">
                <a:tc>
                  <a:txBody>
                    <a:bodyPr/>
                    <a:lstStyle/>
                    <a:p>
                      <a:pPr marL="265430" indent="-265430" eaLnBrk="0" fontAlgn="base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200" i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1. </a:t>
                      </a:r>
                      <a:r>
                        <a:rPr lang="fr-BE" sz="1200" i="1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Anwendungsbereich</a:t>
                      </a:r>
                      <a:endParaRPr lang="de-DE" sz="180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65430" indent="-265430"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200" i="1" kern="120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1.Anwendungsbereich</a:t>
                      </a:r>
                      <a:endParaRPr lang="de-DE" sz="1800" i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200" i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  <a:r>
                        <a:rPr lang="fr-BE" sz="1200" i="1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Anwendungsbereich</a:t>
                      </a:r>
                      <a:endParaRPr lang="de-DE" sz="1200" i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AFDCFF"/>
                    </a:solidFill>
                  </a:tcPr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200" i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1. </a:t>
                      </a:r>
                      <a:r>
                        <a:rPr lang="fr-BE" sz="1200" i="1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Anwendungsbereich</a:t>
                      </a:r>
                      <a:endParaRPr lang="de-DE" sz="180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solidFill>
                      <a:srgbClr val="AFDCFF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200" i="1" kern="120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2. Normative Verweisungen</a:t>
                      </a:r>
                      <a:endParaRPr lang="de-DE" sz="1800" i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200" i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2. Normative </a:t>
                      </a:r>
                      <a:r>
                        <a:rPr lang="fr-BE" sz="1200" i="1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Verweisungen</a:t>
                      </a:r>
                      <a:endParaRPr lang="de-DE" sz="180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200" i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Normative </a:t>
                      </a:r>
                      <a:r>
                        <a:rPr lang="fr-BE" sz="1200" i="1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Verweisungen</a:t>
                      </a:r>
                      <a:endParaRPr lang="de-DE" sz="1200" i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AFDCFF"/>
                    </a:solidFill>
                  </a:tcPr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200" i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2. Normative </a:t>
                      </a:r>
                      <a:r>
                        <a:rPr lang="fr-BE" sz="1200" i="1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Verweisungen</a:t>
                      </a:r>
                      <a:endParaRPr lang="de-DE" sz="180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solidFill>
                      <a:srgbClr val="AFDCFF"/>
                    </a:solidFill>
                  </a:tcPr>
                </a:tc>
              </a:tr>
              <a:tr h="376672"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200" i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3. </a:t>
                      </a:r>
                      <a:r>
                        <a:rPr lang="fr-BE" sz="1200" i="1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Begriffe</a:t>
                      </a:r>
                      <a:endParaRPr lang="de-DE" sz="180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200" i="1" kern="120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3. Begriffe</a:t>
                      </a:r>
                      <a:endParaRPr lang="de-DE" sz="1800" i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200" i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lang="fr-BE" sz="1200" i="1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Begriffe</a:t>
                      </a:r>
                      <a:endParaRPr lang="de-DE" sz="1200" i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AFDCFF"/>
                    </a:solidFill>
                  </a:tcPr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200" i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3. </a:t>
                      </a:r>
                      <a:r>
                        <a:rPr lang="fr-BE" sz="1200" i="1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Begriffe</a:t>
                      </a:r>
                      <a:endParaRPr lang="de-DE" sz="180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solidFill>
                      <a:srgbClr val="AFDCFF"/>
                    </a:solidFill>
                  </a:tcPr>
                </a:tc>
              </a:tr>
              <a:tr h="406434"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4. </a:t>
                      </a:r>
                      <a:r>
                        <a:rPr lang="fr-BE" sz="1400" kern="12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Qualitätsmanagement</a:t>
                      </a:r>
                      <a:r>
                        <a:rPr lang="fr-BE" sz="140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-system</a:t>
                      </a:r>
                      <a:endParaRPr lang="de-DE" sz="20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0" marR="0" marT="0" marB="0"/>
                </a:tc>
                <a:tc rowSpan="7">
                  <a:txBody>
                    <a:bodyPr/>
                    <a:lstStyle/>
                    <a:p>
                      <a:pPr eaLnBrk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  <a:tabLst>
                          <a:tab pos="360680" algn="l"/>
                        </a:tabLst>
                      </a:pP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4.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Anforderungen</a:t>
                      </a: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an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ein</a:t>
                      </a: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fr-BE" sz="1400" kern="12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Umweltmanagement</a:t>
                      </a:r>
                      <a:r>
                        <a:rPr lang="fr-BE" sz="140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-system</a:t>
                      </a:r>
                      <a:endParaRPr lang="de-DE" sz="20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eaLnBrk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  <a:tabLst>
                          <a:tab pos="360680" algn="l"/>
                        </a:tabLst>
                      </a:pP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 4.1 Allgemeine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Anforderungen</a:t>
                      </a:r>
                      <a:endParaRPr lang="de-DE" sz="20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eaLnBrk="0">
                        <a:lnSpc>
                          <a:spcPct val="115000"/>
                        </a:lnSpc>
                        <a:spcBef>
                          <a:spcPts val="720"/>
                        </a:spcBef>
                        <a:spcAft>
                          <a:spcPts val="0"/>
                        </a:spcAft>
                        <a:tabLst>
                          <a:tab pos="360680" algn="l"/>
                        </a:tabLst>
                      </a:pP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 4.2.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Umweltpolitik</a:t>
                      </a:r>
                      <a:endParaRPr lang="de-DE" sz="20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eaLnBrk="0">
                        <a:lnSpc>
                          <a:spcPct val="115000"/>
                        </a:lnSpc>
                        <a:spcBef>
                          <a:spcPts val="720"/>
                        </a:spcBef>
                        <a:spcAft>
                          <a:spcPts val="0"/>
                        </a:spcAft>
                        <a:tabLst>
                          <a:tab pos="360680" algn="l"/>
                        </a:tabLst>
                      </a:pP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 4.3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Planung</a:t>
                      </a:r>
                      <a:endParaRPr lang="de-DE" sz="20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eaLnBrk="0">
                        <a:lnSpc>
                          <a:spcPct val="115000"/>
                        </a:lnSpc>
                        <a:spcBef>
                          <a:spcPts val="720"/>
                        </a:spcBef>
                        <a:spcAft>
                          <a:spcPts val="0"/>
                        </a:spcAft>
                        <a:tabLst>
                          <a:tab pos="360680" algn="l"/>
                        </a:tabLst>
                      </a:pP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 4.4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Verwirklichung</a:t>
                      </a: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und</a:t>
                      </a: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Betrieb</a:t>
                      </a:r>
                      <a:endParaRPr lang="de-DE" sz="20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eaLnBrk="0">
                        <a:lnSpc>
                          <a:spcPct val="115000"/>
                        </a:lnSpc>
                        <a:spcBef>
                          <a:spcPts val="720"/>
                        </a:spcBef>
                        <a:spcAft>
                          <a:spcPts val="0"/>
                        </a:spcAft>
                        <a:tabLst>
                          <a:tab pos="360680" algn="l"/>
                        </a:tabLst>
                      </a:pPr>
                      <a:r>
                        <a:rPr lang="de-D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 </a:t>
                      </a: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4.5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Überprüfung</a:t>
                      </a:r>
                      <a:endParaRPr lang="de-DE" sz="20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720"/>
                        </a:spcBef>
                        <a:spcAft>
                          <a:spcPts val="0"/>
                        </a:spcAft>
                        <a:tabLst>
                          <a:tab pos="360680" algn="l"/>
                        </a:tabLst>
                      </a:pP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 4.6 </a:t>
                      </a:r>
                      <a:r>
                        <a:rPr lang="fr-BE" sz="1400" kern="12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Managementbewert</a:t>
                      </a:r>
                      <a:r>
                        <a:rPr lang="fr-BE" sz="140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  <a:endParaRPr lang="de-DE" sz="20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4.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Kontext</a:t>
                      </a: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der Organisation</a:t>
                      </a:r>
                      <a:endParaRPr lang="de-DE" sz="20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AFDCFF"/>
                    </a:solidFill>
                  </a:tcPr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4.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Kontext</a:t>
                      </a: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der Organisation</a:t>
                      </a:r>
                      <a:endParaRPr lang="de-DE" sz="20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rgbClr val="AFDCFF"/>
                    </a:solidFill>
                  </a:tcPr>
                </a:tc>
              </a:tr>
              <a:tr h="404342"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400" kern="120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5. Verantwortung der Leitung</a:t>
                      </a:r>
                      <a:endParaRPr lang="de-DE" sz="200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400" kern="120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5. Führung</a:t>
                      </a:r>
                      <a:endParaRPr lang="de-DE" sz="200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AFDCFF"/>
                    </a:solidFill>
                  </a:tcPr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5.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Führung</a:t>
                      </a:r>
                      <a:endParaRPr lang="de-DE" sz="20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rgbClr val="AFDCFF"/>
                    </a:solidFill>
                  </a:tcPr>
                </a:tc>
              </a:tr>
              <a:tr h="406434"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6. Management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von</a:t>
                      </a: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Ressourcen</a:t>
                      </a:r>
                      <a:endParaRPr lang="de-DE" sz="20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400" kern="120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6. Planung für das QMS</a:t>
                      </a:r>
                      <a:endParaRPr lang="de-DE" sz="200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AFDCFF"/>
                    </a:solidFill>
                  </a:tcPr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6.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Planung</a:t>
                      </a: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für</a:t>
                      </a: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das</a:t>
                      </a: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UMS</a:t>
                      </a:r>
                      <a:endParaRPr lang="de-DE" sz="20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rgbClr val="AFDCFF"/>
                    </a:solidFill>
                  </a:tcPr>
                </a:tc>
              </a:tr>
              <a:tr h="406434"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400" kern="120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7. Produktrealisierung</a:t>
                      </a:r>
                      <a:endParaRPr lang="de-DE" sz="200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400" kern="120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7. Unterstützung</a:t>
                      </a:r>
                      <a:endParaRPr lang="de-DE" sz="200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AFDCFF"/>
                    </a:solidFill>
                  </a:tcPr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7.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Unterstützung</a:t>
                      </a:r>
                      <a:endParaRPr lang="de-DE" sz="20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rgbClr val="AFDCFF"/>
                    </a:solidFill>
                  </a:tcPr>
                </a:tc>
              </a:tr>
              <a:tr h="406434"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400" kern="120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8. Messung, Analyse und Verbesserung</a:t>
                      </a:r>
                      <a:endParaRPr lang="de-DE" sz="200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8.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Betrieb</a:t>
                      </a:r>
                      <a:endParaRPr lang="de-DE" sz="20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AFDCFF"/>
                    </a:solidFill>
                  </a:tcPr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8.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Betrieb</a:t>
                      </a:r>
                      <a:endParaRPr lang="de-DE" sz="20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rgbClr val="AFDCFF"/>
                    </a:solidFill>
                  </a:tcPr>
                </a:tc>
              </a:tr>
              <a:tr h="4043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200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400" kern="120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9. Bewertung der Leistung</a:t>
                      </a:r>
                      <a:endParaRPr lang="de-DE" sz="200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AFDCFF"/>
                    </a:solidFill>
                  </a:tcPr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9.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Bewertung</a:t>
                      </a: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der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Leistung</a:t>
                      </a:r>
                      <a:endParaRPr lang="de-DE" sz="20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rgbClr val="AFDCFF"/>
                    </a:solidFill>
                  </a:tcPr>
                </a:tc>
              </a:tr>
              <a:tr h="4064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10.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Verbesserung</a:t>
                      </a:r>
                      <a:endParaRPr lang="de-DE" sz="20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AFDCFF"/>
                    </a:solidFill>
                  </a:tcPr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Bef>
                          <a:spcPts val="840"/>
                        </a:spcBef>
                        <a:spcAft>
                          <a:spcPts val="0"/>
                        </a:spcAft>
                      </a:pPr>
                      <a:r>
                        <a:rPr lang="fr-B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10. </a:t>
                      </a:r>
                      <a:r>
                        <a:rPr lang="fr-B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Verbesserung</a:t>
                      </a:r>
                      <a:endParaRPr lang="de-DE" sz="20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rgbClr val="AFDCFF"/>
                    </a:solidFill>
                  </a:tcPr>
                </a:tc>
              </a:tr>
            </a:tbl>
          </a:graphicData>
        </a:graphic>
      </p:graphicFrame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225759" y="582960"/>
            <a:ext cx="8206680" cy="685800"/>
          </a:xfrm>
        </p:spPr>
        <p:txBody>
          <a:bodyPr/>
          <a:lstStyle/>
          <a:p>
            <a:pPr algn="ctr"/>
            <a:r>
              <a:rPr lang="de-DE" dirty="0"/>
              <a:t>Die neue High Level Structure im Vergleich zur bisherigen Struktur </a:t>
            </a:r>
            <a:br>
              <a:rPr lang="de-DE" dirty="0"/>
            </a:br>
            <a:r>
              <a:rPr lang="de-DE" dirty="0"/>
              <a:t>für QM und UM:</a:t>
            </a:r>
            <a:br>
              <a:rPr lang="de-DE" dirty="0"/>
            </a:br>
            <a:endParaRPr lang="de-DE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2000" y="6381328"/>
            <a:ext cx="5911825" cy="2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aseline="0" smtClean="0"/>
            </a:lvl1pPr>
          </a:lstStyle>
          <a:p>
            <a:r>
              <a:rPr lang="de-DE" dirty="0">
                <a:solidFill>
                  <a:schemeClr val="bg1"/>
                </a:solidFill>
              </a:rPr>
              <a:t>Revision der DIN EN ISO 14001</a:t>
            </a:r>
          </a:p>
        </p:txBody>
      </p:sp>
    </p:spTree>
    <p:extLst>
      <p:ext uri="{BB962C8B-B14F-4D97-AF65-F5344CB8AC3E}">
        <p14:creationId xmlns:p14="http://schemas.microsoft.com/office/powerpoint/2010/main" val="201438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06044" y="609600"/>
            <a:ext cx="7772400" cy="685800"/>
          </a:xfrm>
        </p:spPr>
        <p:txBody>
          <a:bodyPr/>
          <a:lstStyle/>
          <a:p>
            <a:r>
              <a:rPr lang="de-DE" dirty="0" smtClean="0"/>
              <a:t>Anforderungen der neuen ISO 14001 - 1/3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539552" y="1732309"/>
            <a:ext cx="6552728" cy="100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lnSpc>
                <a:spcPts val="1500"/>
              </a:lnSpc>
              <a:spcAft>
                <a:spcPts val="0"/>
              </a:spcAft>
            </a:pPr>
            <a:r>
              <a:rPr lang="de-DE" b="1" dirty="0">
                <a:latin typeface="Calibri" panose="020F0502020204030204" pitchFamily="34" charset="0"/>
              </a:rPr>
              <a:t>4.1 Verstehen der Organisation und </a:t>
            </a:r>
            <a:r>
              <a:rPr lang="de-DE" b="1" dirty="0" smtClean="0">
                <a:latin typeface="Calibri" panose="020F0502020204030204" pitchFamily="34" charset="0"/>
              </a:rPr>
              <a:t>ihres </a:t>
            </a:r>
            <a:r>
              <a:rPr lang="de-DE" b="1" dirty="0">
                <a:latin typeface="Calibri" panose="020F0502020204030204" pitchFamily="34" charset="0"/>
              </a:rPr>
              <a:t>Kontextes</a:t>
            </a:r>
            <a:endParaRPr lang="de-DE" sz="2000" b="1" dirty="0">
              <a:latin typeface="Calibri" panose="020F0502020204030204" pitchFamily="34" charset="0"/>
            </a:endParaRPr>
          </a:p>
          <a:p>
            <a:pPr hangingPunct="0">
              <a:lnSpc>
                <a:spcPts val="1500"/>
              </a:lnSpc>
              <a:spcAft>
                <a:spcPts val="0"/>
              </a:spcAft>
            </a:pPr>
            <a:r>
              <a:rPr lang="de-DE" dirty="0">
                <a:latin typeface="Calibri" panose="020F0502020204030204" pitchFamily="34" charset="0"/>
              </a:rPr>
              <a:t>Es müssen interne und externe Themen bestimmt werden, die Umweltzustände erfassen, die eine Organisation betreffen oder auf die Einfluss genommen werden kann.</a:t>
            </a:r>
            <a:endParaRPr lang="de-DE" sz="2000" dirty="0">
              <a:latin typeface="Calibri" panose="020F0502020204030204" pitchFamily="34" charset="0"/>
              <a:ea typeface="Times New Roman"/>
              <a:cs typeface="Times New Roman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539552" y="3238961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de-DE" b="1" dirty="0">
                <a:latin typeface="Calibri" panose="020F0502020204030204" pitchFamily="34" charset="0"/>
              </a:rPr>
              <a:t>4.2 Verstehen der Erfordernisse und Erwartungen </a:t>
            </a:r>
            <a:r>
              <a:rPr lang="de-DE" b="1" dirty="0" smtClean="0">
                <a:latin typeface="Calibri" panose="020F0502020204030204" pitchFamily="34" charset="0"/>
              </a:rPr>
              <a:t>Interessierter </a:t>
            </a:r>
            <a:r>
              <a:rPr lang="de-DE" b="1" dirty="0">
                <a:latin typeface="Calibri" panose="020F0502020204030204" pitchFamily="34" charset="0"/>
              </a:rPr>
              <a:t>Parteien </a:t>
            </a:r>
            <a:endParaRPr lang="de-DE" b="1" dirty="0" smtClean="0">
              <a:latin typeface="Calibri" panose="020F0502020204030204" pitchFamily="34" charset="0"/>
            </a:endParaRPr>
          </a:p>
          <a:p>
            <a:pPr lvl="0" fontAlgn="auto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</a:pPr>
            <a:endParaRPr lang="de-DE" b="1" dirty="0">
              <a:latin typeface="Calibri" panose="020F0502020204030204" pitchFamily="34" charset="0"/>
            </a:endParaRPr>
          </a:p>
          <a:p>
            <a:pPr lvl="0" fontAlgn="auto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de-DE" dirty="0">
                <a:latin typeface="Calibri" panose="020F0502020204030204" pitchFamily="34" charset="0"/>
              </a:rPr>
              <a:t>Für das UM-System müssen die relevanten </a:t>
            </a:r>
            <a:r>
              <a:rPr lang="de-DE" dirty="0" smtClean="0">
                <a:latin typeface="Calibri" panose="020F0502020204030204" pitchFamily="34" charset="0"/>
              </a:rPr>
              <a:t>Interessierten </a:t>
            </a:r>
            <a:r>
              <a:rPr lang="de-DE" dirty="0">
                <a:latin typeface="Calibri" panose="020F0502020204030204" pitchFamily="34" charset="0"/>
              </a:rPr>
              <a:t>Parteien und deren Anforderungen bestimmt und ggf. zu bindenden Verpflichtungen gemacht werden. </a:t>
            </a:r>
          </a:p>
        </p:txBody>
      </p:sp>
      <p:sp>
        <p:nvSpPr>
          <p:cNvPr id="8" name="Rechteck 7"/>
          <p:cNvSpPr/>
          <p:nvPr/>
        </p:nvSpPr>
        <p:spPr>
          <a:xfrm>
            <a:off x="539552" y="4679121"/>
            <a:ext cx="8054081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de-DE" b="1" dirty="0">
                <a:latin typeface="Calibri" panose="020F0502020204030204" pitchFamily="34" charset="0"/>
              </a:rPr>
              <a:t>5.1 Führung und Verpflichtung und </a:t>
            </a:r>
          </a:p>
          <a:p>
            <a:pPr lvl="0" fontAlgn="auto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de-DE" b="1" dirty="0">
                <a:latin typeface="Calibri" panose="020F0502020204030204" pitchFamily="34" charset="0"/>
              </a:rPr>
              <a:t>5.3 Rollen, Verantwortlichkeiten und Befugnisse in der </a:t>
            </a:r>
            <a:r>
              <a:rPr lang="de-DE" b="1" dirty="0" smtClean="0">
                <a:latin typeface="Calibri" panose="020F0502020204030204" pitchFamily="34" charset="0"/>
              </a:rPr>
              <a:t>Organisation</a:t>
            </a:r>
          </a:p>
          <a:p>
            <a:pPr lvl="0" fontAlgn="auto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</a:pPr>
            <a:endParaRPr lang="de-DE" dirty="0">
              <a:latin typeface="Calibri" panose="020F0502020204030204" pitchFamily="34" charset="0"/>
            </a:endParaRPr>
          </a:p>
          <a:p>
            <a:pPr lvl="0" fontAlgn="auto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de-DE" dirty="0">
                <a:latin typeface="Calibri" panose="020F0502020204030204" pitchFamily="34" charset="0"/>
              </a:rPr>
              <a:t>Die oberste Leitung wird stärker eingebunden und Verantwortungen und Befugnisse sind auf relevante Führungskräfte zu verteilen. </a:t>
            </a:r>
          </a:p>
        </p:txBody>
      </p:sp>
      <p:pic>
        <p:nvPicPr>
          <p:cNvPr id="2049" name="Picture 1" descr="C:\Users\Qualitative Weiterb\AppData\Local\Microsoft\Windows\INetCache\IE\ZC1RJGEO\leader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1" y="641820"/>
            <a:ext cx="2016224" cy="1561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2000" y="6381328"/>
            <a:ext cx="5911825" cy="2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aseline="0" smtClean="0"/>
            </a:lvl1pPr>
          </a:lstStyle>
          <a:p>
            <a:r>
              <a:rPr lang="de-DE" dirty="0">
                <a:solidFill>
                  <a:schemeClr val="bg1"/>
                </a:solidFill>
              </a:rPr>
              <a:t>Revision der DIN EN ISO 14001</a:t>
            </a:r>
          </a:p>
        </p:txBody>
      </p:sp>
    </p:spTree>
    <p:extLst>
      <p:ext uri="{BB962C8B-B14F-4D97-AF65-F5344CB8AC3E}">
        <p14:creationId xmlns:p14="http://schemas.microsoft.com/office/powerpoint/2010/main" val="40948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06044" y="609600"/>
            <a:ext cx="7772400" cy="685800"/>
          </a:xfrm>
        </p:spPr>
        <p:txBody>
          <a:bodyPr/>
          <a:lstStyle/>
          <a:p>
            <a:r>
              <a:rPr lang="de-DE" dirty="0"/>
              <a:t>Anforderungen der neuen ISO 14001 - </a:t>
            </a:r>
            <a:r>
              <a:rPr lang="de-DE" dirty="0" smtClean="0"/>
              <a:t>2/3</a:t>
            </a:r>
            <a:endParaRPr lang="de-DE" dirty="0"/>
          </a:p>
        </p:txBody>
      </p:sp>
      <p:sp>
        <p:nvSpPr>
          <p:cNvPr id="2" name="Rechteck 1"/>
          <p:cNvSpPr/>
          <p:nvPr/>
        </p:nvSpPr>
        <p:spPr>
          <a:xfrm>
            <a:off x="539552" y="1870809"/>
            <a:ext cx="8208912" cy="1066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de-DE" b="1" dirty="0">
                <a:latin typeface="Calibri" panose="020F0502020204030204" pitchFamily="34" charset="0"/>
              </a:rPr>
              <a:t>6.1 Maßnahmen zum Umgang  mit Risiko in Verbindung mit Gefahren und </a:t>
            </a:r>
            <a:r>
              <a:rPr lang="de-DE" b="1" dirty="0" smtClean="0">
                <a:latin typeface="Calibri" panose="020F0502020204030204" pitchFamily="34" charset="0"/>
              </a:rPr>
              <a:t>Chancen</a:t>
            </a:r>
          </a:p>
          <a:p>
            <a:pPr lvl="0" fontAlgn="auto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</a:pPr>
            <a:endParaRPr lang="de-DE" dirty="0" smtClean="0">
              <a:latin typeface="Calibri" panose="020F0502020204030204" pitchFamily="34" charset="0"/>
            </a:endParaRPr>
          </a:p>
          <a:p>
            <a:pPr lvl="0" fontAlgn="auto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de-DE" dirty="0" smtClean="0">
                <a:latin typeface="Calibri" panose="020F0502020204030204" pitchFamily="34" charset="0"/>
              </a:rPr>
              <a:t>Dabei </a:t>
            </a:r>
            <a:r>
              <a:rPr lang="de-DE" dirty="0">
                <a:latin typeface="Calibri" panose="020F0502020204030204" pitchFamily="34" charset="0"/>
              </a:rPr>
              <a:t>sind Themen, </a:t>
            </a:r>
            <a:r>
              <a:rPr lang="de-DE" dirty="0" smtClean="0">
                <a:latin typeface="Calibri" panose="020F0502020204030204" pitchFamily="34" charset="0"/>
              </a:rPr>
              <a:t>Interessierte </a:t>
            </a:r>
            <a:r>
              <a:rPr lang="de-DE" dirty="0">
                <a:latin typeface="Calibri" panose="020F0502020204030204" pitchFamily="34" charset="0"/>
              </a:rPr>
              <a:t>Kreise, </a:t>
            </a:r>
            <a:r>
              <a:rPr lang="de-DE" dirty="0" smtClean="0">
                <a:latin typeface="Calibri" panose="020F0502020204030204" pitchFamily="34" charset="0"/>
              </a:rPr>
              <a:t>bedeutende </a:t>
            </a:r>
            <a:r>
              <a:rPr lang="de-DE" dirty="0">
                <a:latin typeface="Calibri" panose="020F0502020204030204" pitchFamily="34" charset="0"/>
              </a:rPr>
              <a:t>Umweltaspekte, </a:t>
            </a:r>
            <a:r>
              <a:rPr lang="de-DE" dirty="0" smtClean="0">
                <a:latin typeface="Calibri" panose="020F0502020204030204" pitchFamily="34" charset="0"/>
              </a:rPr>
              <a:t>bindende </a:t>
            </a:r>
            <a:r>
              <a:rPr lang="de-DE" dirty="0">
                <a:latin typeface="Calibri" panose="020F0502020204030204" pitchFamily="34" charset="0"/>
              </a:rPr>
              <a:t>Verpflichtungen und eine Risikoabschätzung in Verbindung mit Chancen zu bearbeiten.</a:t>
            </a:r>
          </a:p>
        </p:txBody>
      </p:sp>
      <p:sp>
        <p:nvSpPr>
          <p:cNvPr id="9" name="Rechteck 8"/>
          <p:cNvSpPr/>
          <p:nvPr/>
        </p:nvSpPr>
        <p:spPr>
          <a:xfrm>
            <a:off x="539551" y="3203610"/>
            <a:ext cx="8208913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de-DE" b="1" dirty="0">
                <a:latin typeface="Calibri" panose="020F0502020204030204" pitchFamily="34" charset="0"/>
              </a:rPr>
              <a:t>7.4 Kommunikation </a:t>
            </a:r>
            <a:endParaRPr lang="de-DE" b="1" dirty="0" smtClean="0">
              <a:latin typeface="Calibri" panose="020F0502020204030204" pitchFamily="34" charset="0"/>
            </a:endParaRPr>
          </a:p>
          <a:p>
            <a:pPr fontAlgn="auto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</a:pPr>
            <a:endParaRPr lang="de-DE" b="1" dirty="0">
              <a:latin typeface="Calibri" panose="020F0502020204030204" pitchFamily="34" charset="0"/>
            </a:endParaRPr>
          </a:p>
          <a:p>
            <a:pPr fontAlgn="auto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de-DE" dirty="0" smtClean="0">
                <a:latin typeface="Calibri" panose="020F0502020204030204" pitchFamily="34" charset="0"/>
              </a:rPr>
              <a:t>Es </a:t>
            </a:r>
            <a:r>
              <a:rPr lang="de-DE" dirty="0">
                <a:latin typeface="Calibri" panose="020F0502020204030204" pitchFamily="34" charset="0"/>
              </a:rPr>
              <a:t>ist für die interne wie für die externe Kommunikation zu bestimmen, </a:t>
            </a:r>
            <a:r>
              <a:rPr lang="de-DE" dirty="0" smtClean="0">
                <a:latin typeface="Calibri" panose="020F0502020204030204" pitchFamily="34" charset="0"/>
              </a:rPr>
              <a:t>worüber</a:t>
            </a:r>
            <a:r>
              <a:rPr lang="de-DE" dirty="0">
                <a:latin typeface="Calibri" panose="020F0502020204030204" pitchFamily="34" charset="0"/>
              </a:rPr>
              <a:t>, wann, mit wem und wie kommuniziert wird. Wesentlich zu betrachten sind dabei die bindenden Verpflichtungen.</a:t>
            </a:r>
          </a:p>
        </p:txBody>
      </p:sp>
      <p:sp>
        <p:nvSpPr>
          <p:cNvPr id="10" name="Rechteck 9"/>
          <p:cNvSpPr/>
          <p:nvPr/>
        </p:nvSpPr>
        <p:spPr>
          <a:xfrm>
            <a:off x="539550" y="4509120"/>
            <a:ext cx="8208913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de-DE" b="1" dirty="0">
                <a:latin typeface="Calibri" panose="020F0502020204030204" pitchFamily="34" charset="0"/>
              </a:rPr>
              <a:t>7.5 Dokumentierte Information </a:t>
            </a:r>
            <a:endParaRPr lang="de-DE" b="1" dirty="0" smtClean="0">
              <a:latin typeface="Calibri" panose="020F0502020204030204" pitchFamily="34" charset="0"/>
            </a:endParaRPr>
          </a:p>
          <a:p>
            <a:pPr lvl="0" fontAlgn="auto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</a:pPr>
            <a:endParaRPr lang="de-DE" dirty="0">
              <a:latin typeface="Calibri" panose="020F0502020204030204" pitchFamily="34" charset="0"/>
            </a:endParaRPr>
          </a:p>
          <a:p>
            <a:pPr lvl="0" fontAlgn="auto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de-DE" dirty="0">
                <a:latin typeface="Calibri" panose="020F0502020204030204" pitchFamily="34" charset="0"/>
              </a:rPr>
              <a:t>Lenkung von Dokumenten und Aufzeichnung wird zur „dokumentierten Information“ und umfasst alle Dokumentationsarten wie Dokumente, Aufzeichnungen und auch elektronische Workflows (z.B. von ERP-Systemen oder anderer Software). -&gt; Checkliste zur dokumentierten Information.</a:t>
            </a:r>
          </a:p>
        </p:txBody>
      </p:sp>
      <p:pic>
        <p:nvPicPr>
          <p:cNvPr id="13" name="Picture 4" descr="C:\Program Files (x86)\Microsoft Office\MEDIA\CAGCAT10\j0285360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19755"/>
            <a:ext cx="1199369" cy="1479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2000" y="6381328"/>
            <a:ext cx="5911825" cy="2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aseline="0" smtClean="0"/>
            </a:lvl1pPr>
          </a:lstStyle>
          <a:p>
            <a:r>
              <a:rPr lang="de-DE" dirty="0">
                <a:solidFill>
                  <a:schemeClr val="bg1"/>
                </a:solidFill>
              </a:rPr>
              <a:t>Revision der DIN EN ISO 14001</a:t>
            </a:r>
          </a:p>
        </p:txBody>
      </p:sp>
    </p:spTree>
    <p:extLst>
      <p:ext uri="{BB962C8B-B14F-4D97-AF65-F5344CB8AC3E}">
        <p14:creationId xmlns:p14="http://schemas.microsoft.com/office/powerpoint/2010/main" val="135873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06044" y="609600"/>
            <a:ext cx="7772400" cy="685800"/>
          </a:xfrm>
        </p:spPr>
        <p:txBody>
          <a:bodyPr/>
          <a:lstStyle/>
          <a:p>
            <a:r>
              <a:rPr lang="de-DE" dirty="0"/>
              <a:t>Anforderungen der neuen ISO 14001 - </a:t>
            </a:r>
            <a:r>
              <a:rPr lang="de-DE" dirty="0" smtClean="0"/>
              <a:t>3/3</a:t>
            </a:r>
            <a:endParaRPr lang="de-DE" dirty="0"/>
          </a:p>
        </p:txBody>
      </p:sp>
      <p:sp>
        <p:nvSpPr>
          <p:cNvPr id="2" name="Rechteck 1"/>
          <p:cNvSpPr/>
          <p:nvPr/>
        </p:nvSpPr>
        <p:spPr>
          <a:xfrm>
            <a:off x="539552" y="2276872"/>
            <a:ext cx="8208912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de-DE" b="1" dirty="0">
                <a:latin typeface="Calibri" panose="020F0502020204030204" pitchFamily="34" charset="0"/>
              </a:rPr>
              <a:t>8.1 Betriebliche Planung und </a:t>
            </a:r>
            <a:r>
              <a:rPr lang="de-DE" b="1" dirty="0" smtClean="0">
                <a:latin typeface="Calibri" panose="020F0502020204030204" pitchFamily="34" charset="0"/>
              </a:rPr>
              <a:t>Steuerung</a:t>
            </a:r>
          </a:p>
          <a:p>
            <a:pPr lvl="0" fontAlgn="auto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de-DE" dirty="0" smtClean="0">
                <a:latin typeface="Calibri" panose="020F0502020204030204" pitchFamily="34" charset="0"/>
              </a:rPr>
              <a:t>  </a:t>
            </a:r>
            <a:endParaRPr lang="de-DE" dirty="0">
              <a:latin typeface="Calibri" panose="020F0502020204030204" pitchFamily="34" charset="0"/>
            </a:endParaRPr>
          </a:p>
          <a:p>
            <a:pPr lvl="0" fontAlgn="auto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de-DE" dirty="0">
                <a:latin typeface="Calibri" panose="020F0502020204030204" pitchFamily="34" charset="0"/>
              </a:rPr>
              <a:t>Es wird gefordert, eine Lebenswegbetrachtung der Produkte von der Entwicklung, Lieferung, Verwendung und bis zur Behandlung am Ende der Lebensdauer durch zu führen, soweit dies angemessen ist.</a:t>
            </a:r>
          </a:p>
        </p:txBody>
      </p:sp>
      <p:sp>
        <p:nvSpPr>
          <p:cNvPr id="9" name="Rechteck 8"/>
          <p:cNvSpPr/>
          <p:nvPr/>
        </p:nvSpPr>
        <p:spPr>
          <a:xfrm>
            <a:off x="539552" y="3714710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de-DE" b="1" dirty="0">
                <a:latin typeface="Calibri" panose="020F0502020204030204" pitchFamily="34" charset="0"/>
              </a:rPr>
              <a:t>10 Fortlaufende Verbesserung </a:t>
            </a:r>
            <a:endParaRPr lang="de-DE" b="1" dirty="0" smtClean="0">
              <a:latin typeface="Calibri" panose="020F0502020204030204" pitchFamily="34" charset="0"/>
            </a:endParaRPr>
          </a:p>
          <a:p>
            <a:pPr lvl="0" fontAlgn="auto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</a:pPr>
            <a:endParaRPr lang="de-DE" dirty="0">
              <a:latin typeface="Calibri" panose="020F0502020204030204" pitchFamily="34" charset="0"/>
            </a:endParaRPr>
          </a:p>
          <a:p>
            <a:pPr lvl="0" fontAlgn="auto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de-DE" dirty="0">
                <a:latin typeface="Calibri" panose="020F0502020204030204" pitchFamily="34" charset="0"/>
              </a:rPr>
              <a:t>Die Organisation muss das Umweltmanagementsystem fortlaufend verbessern und Ihre Umweltleistung erhöhen. </a:t>
            </a:r>
          </a:p>
        </p:txBody>
      </p:sp>
      <p:pic>
        <p:nvPicPr>
          <p:cNvPr id="4103" name="Picture 7" descr="C:\Users\Qualitative Weiterb\AppData\Local\Microsoft\Windows\INetCache\IE\BM03P250\2137735126_beab1b454f_b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1286" y="495333"/>
            <a:ext cx="1709531" cy="1709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2000" y="6381328"/>
            <a:ext cx="5911825" cy="2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aseline="0" smtClean="0"/>
            </a:lvl1pPr>
          </a:lstStyle>
          <a:p>
            <a:r>
              <a:rPr lang="de-DE" dirty="0">
                <a:solidFill>
                  <a:schemeClr val="bg1"/>
                </a:solidFill>
              </a:rPr>
              <a:t>Revision der DIN EN ISO 14001</a:t>
            </a:r>
          </a:p>
        </p:txBody>
      </p:sp>
    </p:spTree>
    <p:extLst>
      <p:ext uri="{BB962C8B-B14F-4D97-AF65-F5344CB8AC3E}">
        <p14:creationId xmlns:p14="http://schemas.microsoft.com/office/powerpoint/2010/main" val="135873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1486159338"/>
              </p:ext>
            </p:extLst>
          </p:nvPr>
        </p:nvGraphicFramePr>
        <p:xfrm>
          <a:off x="179512" y="549275"/>
          <a:ext cx="8784976" cy="5904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Lebenswegbetrachtung</a:t>
            </a:r>
            <a:br>
              <a:rPr lang="de-DE" dirty="0" smtClean="0"/>
            </a:br>
            <a:r>
              <a:rPr lang="de-DE" sz="1600" dirty="0" smtClean="0"/>
              <a:t>Beispiel als Ansatzpunkt – Umweltaspekte als Dreh- und Angelpunkt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3779912" y="3501008"/>
            <a:ext cx="1689176" cy="590931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b="1" dirty="0" smtClean="0"/>
              <a:t>Produkt-</a:t>
            </a:r>
            <a:r>
              <a:rPr lang="de-DE" b="1" dirty="0"/>
              <a:t>L</a:t>
            </a:r>
            <a:r>
              <a:rPr lang="de-DE" b="1" dirty="0" smtClean="0"/>
              <a:t>ebenszyklus</a:t>
            </a:r>
            <a:endParaRPr lang="de-DE" b="1" dirty="0"/>
          </a:p>
        </p:txBody>
      </p:sp>
      <p:pic>
        <p:nvPicPr>
          <p:cNvPr id="1026" name="Picture 2" descr="C:\Users\Qualitative Weiterb\AppData\Local\Microsoft\Windows\INetCache\IE\ZC1RJGEO\lastwagen-malvorlage-2[1]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5527" y="3061720"/>
            <a:ext cx="844785" cy="43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Qualitative Weiterb\AppData\Local\Microsoft\Windows\INetCache\IE\ZC1RJGEO\lastwagen-malvorlage-2[1]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2584" y="1700808"/>
            <a:ext cx="844785" cy="43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Qualitative Weiterb\AppData\Local\Microsoft\Windows\INetCache\IE\ZC1RJGEO\lastwagen-malvorlage-2[1]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1169" y="4631800"/>
            <a:ext cx="844785" cy="43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Qualitative Weiterb\AppData\Local\Microsoft\Windows\INetCache\IE\ZC1RJGEO\lastwagen-malvorlage-2[1]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631800"/>
            <a:ext cx="844785" cy="43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Qualitative Weiterb\AppData\Local\Microsoft\Windows\INetCache\IE\ZC1RJGEO\lastwagen-malvorlage-2[1]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3" y="3061720"/>
            <a:ext cx="844785" cy="43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Qualitative Weiterb\AppData\Local\Microsoft\Windows\INetCache\IE\ZC1RJGEO\lastwagen-malvorlage-2[1]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3079" y="1621560"/>
            <a:ext cx="844785" cy="43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2000" y="6381328"/>
            <a:ext cx="5911825" cy="2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aseline="0" smtClean="0"/>
            </a:lvl1pPr>
          </a:lstStyle>
          <a:p>
            <a:r>
              <a:rPr lang="de-DE" dirty="0">
                <a:solidFill>
                  <a:schemeClr val="bg1"/>
                </a:solidFill>
              </a:rPr>
              <a:t>Revision der DIN EN ISO 14001</a:t>
            </a:r>
          </a:p>
        </p:txBody>
      </p:sp>
    </p:spTree>
    <p:extLst>
      <p:ext uri="{BB962C8B-B14F-4D97-AF65-F5344CB8AC3E}">
        <p14:creationId xmlns:p14="http://schemas.microsoft.com/office/powerpoint/2010/main" val="230169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2500" y="557202"/>
            <a:ext cx="8399980" cy="685800"/>
          </a:xfrm>
        </p:spPr>
        <p:txBody>
          <a:bodyPr/>
          <a:lstStyle/>
          <a:p>
            <a:pPr lvl="0"/>
            <a:r>
              <a:rPr lang="de-DE" altLang="de-DE" dirty="0" smtClean="0"/>
              <a:t>Checkliste </a:t>
            </a:r>
            <a:r>
              <a:rPr lang="de-DE" altLang="de-DE" dirty="0"/>
              <a:t>zu geforderten dokumentierten Informationen der DIN EN ISO </a:t>
            </a:r>
            <a:r>
              <a:rPr lang="de-DE" altLang="de-DE" dirty="0" smtClean="0"/>
              <a:t>14001:2015</a:t>
            </a:r>
            <a:endParaRPr lang="de-DE" dirty="0"/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732750"/>
              </p:ext>
            </p:extLst>
          </p:nvPr>
        </p:nvGraphicFramePr>
        <p:xfrm>
          <a:off x="611560" y="1514122"/>
          <a:ext cx="3816424" cy="3880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474520"/>
                <a:gridCol w="461584"/>
              </a:tblGrid>
              <a:tr h="1856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Kapitel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  <a:sym typeface="Wingdings"/>
                        </a:rPr>
                        <a:t></a:t>
                      </a:r>
                      <a:endParaRPr lang="de-D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sym typeface="Wingdings"/>
                        </a:rPr>
                        <a:t>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067" marR="76067" marT="38033" marB="38033"/>
                </a:tc>
              </a:tr>
              <a:tr h="1978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4.3 Anwendungsbereich</a:t>
                      </a: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67" marR="76067" marT="38033" marB="38033"/>
                </a:tc>
              </a:tr>
              <a:tr h="1978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5.2 UM-Politik</a:t>
                      </a: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67" marR="76067" marT="38033" marB="38033"/>
                </a:tc>
              </a:tr>
              <a:tr h="1978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6.1 Risikobewertung</a:t>
                      </a: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67" marR="76067" marT="38033" marB="38033"/>
                </a:tc>
              </a:tr>
              <a:tr h="1978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6.1.2 Umweltaspekte</a:t>
                      </a: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67" marR="76067" marT="38033" marB="38033"/>
                </a:tc>
              </a:tr>
              <a:tr h="1978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6.1.3 Bindende Verpflichtungen</a:t>
                      </a: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67" marR="76067" marT="38033" marB="38033"/>
                </a:tc>
              </a:tr>
              <a:tr h="1978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6.1.4 Gefahren und Chancen</a:t>
                      </a: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67" marR="76067" marT="38033" marB="38033"/>
                </a:tc>
              </a:tr>
              <a:tr h="1978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6.2.1 Umweltziele</a:t>
                      </a: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67" marR="76067" marT="38033" marB="38033"/>
                </a:tc>
              </a:tr>
              <a:tr h="1978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7.2 Kompetenz</a:t>
                      </a: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67" marR="76067" marT="38033" marB="38033"/>
                </a:tc>
              </a:tr>
              <a:tr h="1978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7.4.1 Kommunikation</a:t>
                      </a: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67" marR="76067" marT="38033" marB="38033"/>
                </a:tc>
              </a:tr>
            </a:tbl>
          </a:graphicData>
        </a:graphic>
      </p:graphicFrame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155983"/>
              </p:ext>
            </p:extLst>
          </p:nvPr>
        </p:nvGraphicFramePr>
        <p:xfrm>
          <a:off x="4716016" y="1514122"/>
          <a:ext cx="3960440" cy="3664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6492"/>
                <a:gridCol w="456974"/>
                <a:gridCol w="456974"/>
              </a:tblGrid>
              <a:tr h="12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Kapitel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  <a:sym typeface="Wingdings"/>
                        </a:rPr>
                        <a:t></a:t>
                      </a:r>
                      <a:endParaRPr lang="de-D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sym typeface="Wingdings"/>
                        </a:rPr>
                        <a:t>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067" marR="76067" marT="38033" marB="38033"/>
                </a:tc>
              </a:tr>
              <a:tr h="1856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</a:rPr>
                        <a:t>(7.5.1 Dokumentierte Information)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067" marR="76067" marT="38033" marB="38033"/>
                </a:tc>
              </a:tr>
              <a:tr h="197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</a:rPr>
                        <a:t>7.5.3 Lenkung von Dokumenten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>
                        <a:effectLst/>
                        <a:latin typeface="Calibri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>
                        <a:effectLst/>
                        <a:latin typeface="Calibri"/>
                      </a:endParaRPr>
                    </a:p>
                  </a:txBody>
                  <a:tcPr marL="76067" marR="76067" marT="38033" marB="38033"/>
                </a:tc>
              </a:tr>
              <a:tr h="197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</a:rPr>
                        <a:t>8.1 betriebliche Planung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>
                        <a:effectLst/>
                        <a:latin typeface="Calibri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>
                        <a:effectLst/>
                        <a:latin typeface="Calibri"/>
                      </a:endParaRPr>
                    </a:p>
                  </a:txBody>
                  <a:tcPr marL="76067" marR="76067" marT="38033" marB="38033"/>
                </a:tc>
              </a:tr>
              <a:tr h="197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</a:rPr>
                        <a:t>9.1.1 Überwachung und Messung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>
                        <a:effectLst/>
                        <a:latin typeface="Calibri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>
                        <a:effectLst/>
                        <a:latin typeface="Calibri"/>
                      </a:endParaRPr>
                    </a:p>
                  </a:txBody>
                  <a:tcPr marL="76067" marR="76067" marT="38033" marB="38033"/>
                </a:tc>
              </a:tr>
              <a:tr h="197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</a:rPr>
                        <a:t>9.1.2 Einhaltung der Vorschriften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>
                        <a:effectLst/>
                        <a:latin typeface="Calibri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>
                        <a:effectLst/>
                        <a:latin typeface="Calibri"/>
                      </a:endParaRPr>
                    </a:p>
                  </a:txBody>
                  <a:tcPr marL="76067" marR="76067" marT="38033" marB="38033"/>
                </a:tc>
              </a:tr>
              <a:tr h="1856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</a:rPr>
                        <a:t>9.2.2 internes Audit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067" marR="76067" marT="38033" marB="38033"/>
                </a:tc>
              </a:tr>
              <a:tr h="197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</a:rPr>
                        <a:t>9.3 Managementreview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>
                        <a:effectLst/>
                        <a:latin typeface="Calibri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>
                        <a:effectLst/>
                        <a:latin typeface="Calibri"/>
                      </a:endParaRPr>
                    </a:p>
                  </a:txBody>
                  <a:tcPr marL="76067" marR="76067" marT="38033" marB="38033"/>
                </a:tc>
              </a:tr>
              <a:tr h="3077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</a:rPr>
                        <a:t>10.1 Nichtkonformitäten und Korrekturmaßnahmen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 dirty="0">
                        <a:effectLst/>
                        <a:latin typeface="Calibri"/>
                      </a:endParaRPr>
                    </a:p>
                  </a:txBody>
                  <a:tcPr marL="76067" marR="76067" marT="38033" marB="380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800" dirty="0">
                        <a:effectLst/>
                        <a:latin typeface="Calibri"/>
                      </a:endParaRPr>
                    </a:p>
                  </a:txBody>
                  <a:tcPr marL="76067" marR="76067" marT="38033" marB="38033"/>
                </a:tc>
              </a:tr>
            </a:tbl>
          </a:graphicData>
        </a:graphic>
      </p:graphicFrame>
      <p:pic>
        <p:nvPicPr>
          <p:cNvPr id="8" name="Picture 5" descr="C:\Users\Qualitative Weiterb\AppData\Local\Microsoft\Windows\INetCache\IE\3F12DGYA\tree-294501_64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316122"/>
            <a:ext cx="684076" cy="797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2000" y="6381328"/>
            <a:ext cx="5911825" cy="2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aseline="0" smtClean="0"/>
            </a:lvl1pPr>
          </a:lstStyle>
          <a:p>
            <a:r>
              <a:rPr lang="de-DE" dirty="0">
                <a:solidFill>
                  <a:schemeClr val="bg1"/>
                </a:solidFill>
              </a:rPr>
              <a:t>Revision der DIN EN ISO 14001</a:t>
            </a:r>
          </a:p>
        </p:txBody>
      </p:sp>
    </p:spTree>
    <p:extLst>
      <p:ext uri="{BB962C8B-B14F-4D97-AF65-F5344CB8AC3E}">
        <p14:creationId xmlns:p14="http://schemas.microsoft.com/office/powerpoint/2010/main" val="426143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ualitätsmanager_TEMPLATE">
  <a:themeElements>
    <a:clrScheme name="GmbH">
      <a:dk1>
        <a:srgbClr val="6E6E6E"/>
      </a:dk1>
      <a:lt1>
        <a:srgbClr val="FFFFFF"/>
      </a:lt1>
      <a:dk2>
        <a:srgbClr val="6E6E6E"/>
      </a:dk2>
      <a:lt2>
        <a:srgbClr val="FFFFFF"/>
      </a:lt2>
      <a:accent1>
        <a:srgbClr val="00467F"/>
      </a:accent1>
      <a:accent2>
        <a:srgbClr val="BBD646"/>
      </a:accent2>
      <a:accent3>
        <a:srgbClr val="E2E2E2"/>
      </a:accent3>
      <a:accent4>
        <a:srgbClr val="5D5D5D"/>
      </a:accent4>
      <a:accent5>
        <a:srgbClr val="FFFFFF"/>
      </a:accent5>
      <a:accent6>
        <a:srgbClr val="874178"/>
      </a:accent6>
      <a:hlink>
        <a:srgbClr val="637419"/>
      </a:hlink>
      <a:folHlink>
        <a:srgbClr val="874178"/>
      </a:folHlink>
    </a:clrScheme>
    <a:fontScheme name="WEKA_TEMPLATE_final">
      <a:majorFont>
        <a:latin typeface="Frutiger LT 55 Roman"/>
        <a:ea typeface="ＭＳ Ｐゴシック"/>
        <a:cs typeface=""/>
      </a:majorFont>
      <a:minorFont>
        <a:latin typeface="Frutiger LT 55 Roman"/>
        <a:ea typeface="ＭＳ Ｐゴシック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>
            <a:schemeClr val="accent1"/>
          </a:buClr>
          <a:buSzTx/>
          <a:buFont typeface="Wingdings" pitchFamily="2" charset="2"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utiger LT 55 Roman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>
            <a:schemeClr val="accent1"/>
          </a:buClr>
          <a:buSzTx/>
          <a:buFont typeface="Wingdings" pitchFamily="2" charset="2"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utiger LT 55 Roman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WEKA_TEMPLATE_final 1">
        <a:dk1>
          <a:srgbClr val="646E6E"/>
        </a:dk1>
        <a:lt1>
          <a:srgbClr val="FFFFFF"/>
        </a:lt1>
        <a:dk2>
          <a:srgbClr val="646E6E"/>
        </a:dk2>
        <a:lt2>
          <a:srgbClr val="808080"/>
        </a:lt2>
        <a:accent1>
          <a:srgbClr val="0167B8"/>
        </a:accent1>
        <a:accent2>
          <a:srgbClr val="94B116"/>
        </a:accent2>
        <a:accent3>
          <a:srgbClr val="FFFFFF"/>
        </a:accent3>
        <a:accent4>
          <a:srgbClr val="545D5D"/>
        </a:accent4>
        <a:accent5>
          <a:srgbClr val="AAB8D8"/>
        </a:accent5>
        <a:accent6>
          <a:srgbClr val="86A013"/>
        </a:accent6>
        <a:hlink>
          <a:srgbClr val="BBD646"/>
        </a:hlink>
        <a:folHlink>
          <a:srgbClr val="4A93C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Qualitätsmanager_TEMPLATE</Template>
  <TotalTime>0</TotalTime>
  <Words>789</Words>
  <Application>Microsoft Office PowerPoint</Application>
  <PresentationFormat>Bildschirmpräsentation (4:3)</PresentationFormat>
  <Paragraphs>174</Paragraphs>
  <Slides>12</Slides>
  <Notes>4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Qualitätsmanager_TEMPLATE</vt:lpstr>
      <vt:lpstr>Der Countdown läuft –  Revision der DIN EN ISO 14001  Werner Kammerlohr 12.08.2015</vt:lpstr>
      <vt:lpstr>AGENDA</vt:lpstr>
      <vt:lpstr>Die DIN EN ISO 14001:2015 Umweltmanagement</vt:lpstr>
      <vt:lpstr>Die neue High Level Structure im Vergleich zur bisherigen Struktur  für QM und UM: </vt:lpstr>
      <vt:lpstr>Anforderungen der neuen ISO 14001 - 1/3</vt:lpstr>
      <vt:lpstr>Anforderungen der neuen ISO 14001 - 2/3</vt:lpstr>
      <vt:lpstr>Anforderungen der neuen ISO 14001 - 3/3</vt:lpstr>
      <vt:lpstr>Lebenswegbetrachtung Beispiel als Ansatzpunkt – Umweltaspekte als Dreh- und Angelpunkt</vt:lpstr>
      <vt:lpstr>Checkliste zu geforderten dokumentierten Informationen der DIN EN ISO 14001:2015</vt:lpstr>
      <vt:lpstr>Integrierte Managementsysteme (IMS)</vt:lpstr>
      <vt:lpstr>PowerPoint-Präsentation</vt:lpstr>
      <vt:lpstr>PowerPoint-Präsentation</vt:lpstr>
    </vt:vector>
  </TitlesOfParts>
  <Company>WEKA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 OF THE PRESENTATION TITEL OF THE PRESENTATION WITH THREE KEY VISIUALS TO CHOOSE   Name Lastname DD.MM. YYYY</dc:title>
  <dc:creator>Schmid, Sandra</dc:creator>
  <cp:lastModifiedBy>Putz, Severin</cp:lastModifiedBy>
  <cp:revision>35</cp:revision>
  <dcterms:created xsi:type="dcterms:W3CDTF">2014-11-28T10:58:09Z</dcterms:created>
  <dcterms:modified xsi:type="dcterms:W3CDTF">2015-11-19T11:11:17Z</dcterms:modified>
</cp:coreProperties>
</file>